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handoutMasterIdLst>
    <p:handoutMasterId r:id="rId16"/>
  </p:handoutMasterIdLst>
  <p:sldIdLst>
    <p:sldId id="256" r:id="rId2"/>
    <p:sldId id="257" r:id="rId3"/>
    <p:sldId id="258" r:id="rId4"/>
    <p:sldId id="259" r:id="rId5"/>
    <p:sldId id="260" r:id="rId6"/>
    <p:sldId id="262" r:id="rId7"/>
    <p:sldId id="261" r:id="rId8"/>
    <p:sldId id="304" r:id="rId9"/>
    <p:sldId id="263" r:id="rId10"/>
    <p:sldId id="264" r:id="rId11"/>
    <p:sldId id="265" r:id="rId12"/>
    <p:sldId id="266" r:id="rId13"/>
    <p:sldId id="267" r:id="rId14"/>
    <p:sldId id="30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3" frameSlides="1"/>
  <p:clrMru>
    <a:srgbClr val="FF003A"/>
    <a:srgbClr val="00FF00"/>
    <a:srgbClr val="149C47"/>
    <a:srgbClr val="00FFC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02" autoAdjust="0"/>
    <p:restoredTop sz="94698" autoAdjust="0"/>
  </p:normalViewPr>
  <p:slideViewPr>
    <p:cSldViewPr snapToGrid="0" snapToObjects="1">
      <p:cViewPr varScale="1">
        <p:scale>
          <a:sx n="115" d="100"/>
          <a:sy n="115" d="100"/>
        </p:scale>
        <p:origin x="-69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597F27B-D9BD-2040-AAED-31FE30892F8D}" type="datetimeFigureOut">
              <a:rPr lang="en-US" smtClean="0"/>
              <a:t>11/28/20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D4D7951-CB0B-2646-BE98-6B59FAE8F26D}"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D135AD-AA86-1442-B76C-410E1DAA5618}" type="datetimeFigureOut">
              <a:rPr lang="en-US" smtClean="0"/>
              <a:pPr/>
              <a:t>11/28/20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135AD-AA86-1442-B76C-410E1DAA5618}" type="datetimeFigureOut">
              <a:rPr lang="en-US" smtClean="0"/>
              <a:pPr/>
              <a:t>11/28/20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135AD-AA86-1442-B76C-410E1DAA5618}" type="datetimeFigureOut">
              <a:rPr lang="en-US" smtClean="0"/>
              <a:pPr/>
              <a:t>11/28/20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D135AD-AA86-1442-B76C-410E1DAA5618}" type="datetimeFigureOut">
              <a:rPr lang="en-US" smtClean="0"/>
              <a:pPr/>
              <a:t>11/28/20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D135AD-AA86-1442-B76C-410E1DAA5618}" type="datetimeFigureOut">
              <a:rPr lang="en-US" smtClean="0"/>
              <a:pPr/>
              <a:t>11/28/20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D135AD-AA86-1442-B76C-410E1DAA5618}" type="datetimeFigureOut">
              <a:rPr lang="en-US" smtClean="0"/>
              <a:pPr/>
              <a:t>11/28/20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D135AD-AA86-1442-B76C-410E1DAA5618}" type="datetimeFigureOut">
              <a:rPr lang="en-US" smtClean="0"/>
              <a:pPr/>
              <a:t>11/28/20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D135AD-AA86-1442-B76C-410E1DAA5618}" type="datetimeFigureOut">
              <a:rPr lang="en-US" smtClean="0"/>
              <a:pPr/>
              <a:t>11/28/20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D135AD-AA86-1442-B76C-410E1DAA5618}" type="datetimeFigureOut">
              <a:rPr lang="en-US" smtClean="0"/>
              <a:pPr/>
              <a:t>11/28/20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D135AD-AA86-1442-B76C-410E1DAA5618}" type="datetimeFigureOut">
              <a:rPr lang="en-US" smtClean="0"/>
              <a:pPr/>
              <a:t>11/28/20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D135AD-AA86-1442-B76C-410E1DAA5618}" type="datetimeFigureOut">
              <a:rPr lang="en-US" smtClean="0"/>
              <a:pPr/>
              <a:t>11/28/20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9C177-D393-4B48-AFF6-B79B8DBD25D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135AD-AA86-1442-B76C-410E1DAA5618}" type="datetimeFigureOut">
              <a:rPr lang="en-US" smtClean="0"/>
              <a:pPr/>
              <a:t>11/28/20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C9C177-D393-4B48-AFF6-B79B8DBD25D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ounded Rectangle 3"/>
          <p:cNvSpPr/>
          <p:nvPr/>
        </p:nvSpPr>
        <p:spPr>
          <a:xfrm>
            <a:off x="357914" y="681182"/>
            <a:ext cx="8405090" cy="5414818"/>
          </a:xfrm>
          <a:prstGeom prst="roundRect">
            <a:avLst/>
          </a:prstGeom>
          <a:solidFill>
            <a:srgbClr val="149C47"/>
          </a:solidFill>
          <a:ln w="63500">
            <a:solidFill>
              <a:srgbClr val="00FFC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500" b="1" dirty="0" smtClean="0">
                <a:solidFill>
                  <a:schemeClr val="bg1"/>
                </a:solidFill>
                <a:latin typeface="Cambria"/>
                <a:cs typeface="Cambria"/>
              </a:rPr>
              <a:t>Shalom School of Theology</a:t>
            </a:r>
          </a:p>
          <a:p>
            <a:pPr algn="ctr"/>
            <a:r>
              <a:rPr lang="en-US" sz="4500" b="1" dirty="0">
                <a:solidFill>
                  <a:schemeClr val="bg1"/>
                </a:solidFill>
                <a:latin typeface="Cambria"/>
                <a:cs typeface="Cambria"/>
              </a:rPr>
              <a:t>(</a:t>
            </a:r>
            <a:r>
              <a:rPr lang="en-US" sz="4500" b="1" dirty="0" smtClean="0">
                <a:solidFill>
                  <a:schemeClr val="bg1"/>
                </a:solidFill>
                <a:latin typeface="Cambria"/>
                <a:cs typeface="Cambria"/>
              </a:rPr>
              <a:t>SSOT)</a:t>
            </a:r>
          </a:p>
          <a:p>
            <a:pPr algn="ctr"/>
            <a:endParaRPr lang="en-US" sz="4500" b="1" dirty="0" smtClean="0">
              <a:solidFill>
                <a:schemeClr val="bg1"/>
              </a:solidFill>
              <a:latin typeface="Cambria"/>
              <a:cs typeface="Cambria"/>
            </a:endParaRPr>
          </a:p>
          <a:p>
            <a:pPr algn="ctr"/>
            <a:r>
              <a:rPr lang="en-US" sz="4500" b="1" dirty="0" smtClean="0">
                <a:solidFill>
                  <a:schemeClr val="bg1"/>
                </a:solidFill>
                <a:latin typeface="Cambria"/>
                <a:cs typeface="Cambria"/>
              </a:rPr>
              <a:t>Hermeneutics 101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2.	What Is The Context?</a:t>
            </a:r>
            <a:endParaRPr lang="en-US" sz="2400" b="1" dirty="0">
              <a:latin typeface="Cambria"/>
              <a:cs typeface="Cambria"/>
            </a:endParaRPr>
          </a:p>
        </p:txBody>
      </p:sp>
      <p:sp>
        <p:nvSpPr>
          <p:cNvPr id="7" name="TextBox 6"/>
          <p:cNvSpPr txBox="1"/>
          <p:nvPr/>
        </p:nvSpPr>
        <p:spPr>
          <a:xfrm>
            <a:off x="501346" y="1471096"/>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The Room – the Biblical Context</a:t>
            </a:r>
            <a:endParaRPr lang="en-US" sz="2400" b="1" dirty="0">
              <a:solidFill>
                <a:srgbClr val="CCFFCC"/>
              </a:solidFill>
              <a:latin typeface="Cambria"/>
              <a:cs typeface="Cambria"/>
            </a:endParaRPr>
          </a:p>
        </p:txBody>
      </p:sp>
      <p:sp>
        <p:nvSpPr>
          <p:cNvPr id="8" name="TextBox 7"/>
          <p:cNvSpPr txBox="1"/>
          <p:nvPr/>
        </p:nvSpPr>
        <p:spPr>
          <a:xfrm>
            <a:off x="829775" y="1932761"/>
            <a:ext cx="7753160" cy="1200328"/>
          </a:xfrm>
          <a:prstGeom prst="rect">
            <a:avLst/>
          </a:prstGeom>
          <a:noFill/>
        </p:spPr>
        <p:txBody>
          <a:bodyPr wrap="square" rtlCol="0">
            <a:spAutoFit/>
          </a:bodyPr>
          <a:lstStyle/>
          <a:p>
            <a:pPr algn="just"/>
            <a:r>
              <a:rPr lang="en-US" sz="2400" b="1" dirty="0" smtClean="0">
                <a:latin typeface="Cambria"/>
                <a:cs typeface="Cambria"/>
              </a:rPr>
              <a:t>“</a:t>
            </a:r>
            <a:r>
              <a:rPr lang="en-US" sz="2400" b="1" i="1" dirty="0" smtClean="0">
                <a:latin typeface="Cambria"/>
                <a:cs typeface="Cambria"/>
              </a:rPr>
              <a:t>To whom is the writer addressing – Israel or the nations? Christians or non-Christians? Young or old? Obedient or disobedient?” </a:t>
            </a:r>
            <a:endParaRPr lang="en-US" sz="2400" b="1" dirty="0" smtClean="0">
              <a:latin typeface="Cambria"/>
              <a:cs typeface="Cambria"/>
            </a:endParaRPr>
          </a:p>
        </p:txBody>
      </p:sp>
      <p:sp>
        <p:nvSpPr>
          <p:cNvPr id="9" name="TextBox 8"/>
          <p:cNvSpPr txBox="1"/>
          <p:nvPr/>
        </p:nvSpPr>
        <p:spPr>
          <a:xfrm>
            <a:off x="2189419" y="3403231"/>
            <a:ext cx="2747957" cy="461665"/>
          </a:xfrm>
          <a:prstGeom prst="rect">
            <a:avLst/>
          </a:prstGeom>
          <a:noFill/>
        </p:spPr>
        <p:txBody>
          <a:bodyPr wrap="square" rtlCol="0">
            <a:spAutoFit/>
          </a:bodyPr>
          <a:lstStyle/>
          <a:p>
            <a:pPr algn="just"/>
            <a:r>
              <a:rPr lang="en-US" sz="2400" b="1" cap="all" dirty="0" smtClean="0">
                <a:solidFill>
                  <a:srgbClr val="FFFF00"/>
                </a:solidFill>
                <a:latin typeface="Cambria"/>
                <a:cs typeface="Cambria"/>
              </a:rPr>
              <a:t>Revelation 3:</a:t>
            </a:r>
            <a:r>
              <a:rPr lang="en-US" sz="2400" b="1" dirty="0" smtClean="0">
                <a:solidFill>
                  <a:srgbClr val="FFFF00"/>
                </a:solidFill>
                <a:latin typeface="Cambria"/>
                <a:cs typeface="Cambria"/>
              </a:rPr>
              <a:t>20</a:t>
            </a:r>
            <a:endParaRPr lang="en-US" sz="2400" b="1" dirty="0">
              <a:solidFill>
                <a:srgbClr val="FFFF00"/>
              </a:solidFill>
              <a:latin typeface="Cambria"/>
              <a:cs typeface="Cambria"/>
            </a:endParaRPr>
          </a:p>
        </p:txBody>
      </p:sp>
      <p:sp>
        <p:nvSpPr>
          <p:cNvPr id="10" name="TextBox 9"/>
          <p:cNvSpPr txBox="1"/>
          <p:nvPr/>
        </p:nvSpPr>
        <p:spPr>
          <a:xfrm>
            <a:off x="5203065" y="3403231"/>
            <a:ext cx="2539952"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JOSHUA 24:15</a:t>
            </a:r>
            <a:endParaRPr lang="en-US" sz="2400" b="1" dirty="0">
              <a:solidFill>
                <a:srgbClr val="FFFF00"/>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7"/>
                                        </p:tgtEl>
                                        <p:attrNameLst>
                                          <p:attrName>style.visibility</p:attrName>
                                        </p:attrNameLst>
                                      </p:cBhvr>
                                      <p:to>
                                        <p:strVal val="visible"/>
                                      </p:to>
                                    </p:set>
                                    <p:anim calcmode="discrete" valueType="clr">
                                      <p:cBhvr override="childStyle">
                                        <p:cTn id="7" dur="8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
                                        </p:tgtEl>
                                        <p:attrNameLst>
                                          <p:attrName>fillcolor</p:attrName>
                                        </p:attrNameLst>
                                      </p:cBhvr>
                                      <p:tavLst>
                                        <p:tav tm="0">
                                          <p:val>
                                            <p:clrVal>
                                              <a:schemeClr val="accent2"/>
                                            </p:clrVal>
                                          </p:val>
                                        </p:tav>
                                        <p:tav tm="50000">
                                          <p:val>
                                            <p:clrVal>
                                              <a:schemeClr val="hlink"/>
                                            </p:clrVal>
                                          </p:val>
                                        </p:tav>
                                      </p:tavLst>
                                    </p:anim>
                                    <p:set>
                                      <p:cBhvr>
                                        <p:cTn id="9" dur="80"/>
                                        <p:tgtEl>
                                          <p:spTgt spid="7"/>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20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20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2.	What Is The Context?</a:t>
            </a:r>
            <a:endParaRPr lang="en-US" sz="2400" b="1" dirty="0">
              <a:latin typeface="Cambria"/>
              <a:cs typeface="Cambria"/>
            </a:endParaRPr>
          </a:p>
        </p:txBody>
      </p:sp>
      <p:sp>
        <p:nvSpPr>
          <p:cNvPr id="7" name="TextBox 6"/>
          <p:cNvSpPr txBox="1"/>
          <p:nvPr/>
        </p:nvSpPr>
        <p:spPr>
          <a:xfrm>
            <a:off x="501346" y="1471096"/>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The Room – the Biblical Context</a:t>
            </a:r>
            <a:endParaRPr lang="en-US" sz="2400" b="1" dirty="0">
              <a:solidFill>
                <a:srgbClr val="CCFFCC"/>
              </a:solidFill>
              <a:latin typeface="Cambria"/>
              <a:cs typeface="Cambria"/>
            </a:endParaRPr>
          </a:p>
        </p:txBody>
      </p:sp>
      <p:sp>
        <p:nvSpPr>
          <p:cNvPr id="11" name="TextBox 10"/>
          <p:cNvSpPr txBox="1"/>
          <p:nvPr/>
        </p:nvSpPr>
        <p:spPr>
          <a:xfrm>
            <a:off x="501346" y="1854328"/>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The House – the Historical Context</a:t>
            </a:r>
            <a:endParaRPr lang="en-US" sz="2400" b="1" dirty="0">
              <a:solidFill>
                <a:srgbClr val="CCFFCC"/>
              </a:solidFill>
              <a:latin typeface="Cambria"/>
              <a:cs typeface="Cambria"/>
            </a:endParaRPr>
          </a:p>
        </p:txBody>
      </p:sp>
      <p:sp>
        <p:nvSpPr>
          <p:cNvPr id="12" name="TextBox 11"/>
          <p:cNvSpPr txBox="1"/>
          <p:nvPr/>
        </p:nvSpPr>
        <p:spPr>
          <a:xfrm>
            <a:off x="829775" y="2315993"/>
            <a:ext cx="7753160" cy="1938992"/>
          </a:xfrm>
          <a:prstGeom prst="rect">
            <a:avLst/>
          </a:prstGeom>
          <a:noFill/>
        </p:spPr>
        <p:txBody>
          <a:bodyPr wrap="square" rtlCol="0">
            <a:spAutoFit/>
          </a:bodyPr>
          <a:lstStyle/>
          <a:p>
            <a:pPr algn="just"/>
            <a:r>
              <a:rPr lang="en-US" sz="2400" b="1" dirty="0" smtClean="0">
                <a:latin typeface="Cambria"/>
                <a:cs typeface="Cambria"/>
              </a:rPr>
              <a:t>“</a:t>
            </a:r>
            <a:r>
              <a:rPr lang="en-US" sz="2400" b="1" i="1" dirty="0" smtClean="0">
                <a:latin typeface="Cambria"/>
                <a:cs typeface="Cambria"/>
              </a:rPr>
              <a:t>What was happening in the world around Judea at this time? Who were the nations and what was their relation with Israel (OT) at the time this book was written? What was going on for the character at this time? What was the political situation then?” </a:t>
            </a:r>
            <a:endParaRPr lang="en-US" sz="2400" b="1" dirty="0" smtClean="0">
              <a:latin typeface="Cambria"/>
              <a:cs typeface="Cambria"/>
            </a:endParaRPr>
          </a:p>
        </p:txBody>
      </p:sp>
      <p:sp>
        <p:nvSpPr>
          <p:cNvPr id="13" name="TextBox 12"/>
          <p:cNvSpPr txBox="1"/>
          <p:nvPr/>
        </p:nvSpPr>
        <p:spPr>
          <a:xfrm>
            <a:off x="829775" y="4443358"/>
            <a:ext cx="2539952"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ISAIAH 7</a:t>
            </a:r>
            <a:endParaRPr lang="en-US" sz="2400" b="1" dirty="0">
              <a:solidFill>
                <a:srgbClr val="FFFF00"/>
              </a:solidFill>
              <a:latin typeface="Cambria"/>
              <a:cs typeface="Cambria"/>
            </a:endParaRPr>
          </a:p>
        </p:txBody>
      </p:sp>
      <p:sp>
        <p:nvSpPr>
          <p:cNvPr id="14" name="TextBox 13"/>
          <p:cNvSpPr txBox="1"/>
          <p:nvPr/>
        </p:nvSpPr>
        <p:spPr>
          <a:xfrm>
            <a:off x="829775" y="5057423"/>
            <a:ext cx="2539952"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PSALM 51</a:t>
            </a:r>
            <a:endParaRPr lang="en-US" sz="2400" b="1" dirty="0">
              <a:solidFill>
                <a:srgbClr val="FFFF00"/>
              </a:solidFill>
              <a:latin typeface="Cambria"/>
              <a:cs typeface="Cambria"/>
            </a:endParaRPr>
          </a:p>
        </p:txBody>
      </p:sp>
      <p:sp>
        <p:nvSpPr>
          <p:cNvPr id="15" name="TextBox 14"/>
          <p:cNvSpPr txBox="1"/>
          <p:nvPr/>
        </p:nvSpPr>
        <p:spPr>
          <a:xfrm>
            <a:off x="6042983" y="4443358"/>
            <a:ext cx="2539952"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LUKE 2:1-3</a:t>
            </a:r>
            <a:endParaRPr lang="en-US" sz="2400" b="1" dirty="0">
              <a:solidFill>
                <a:srgbClr val="FFFF00"/>
              </a:solidFill>
              <a:latin typeface="Cambria"/>
              <a:cs typeface="Cambria"/>
            </a:endParaRPr>
          </a:p>
        </p:txBody>
      </p:sp>
      <p:sp>
        <p:nvSpPr>
          <p:cNvPr id="16" name="TextBox 15"/>
          <p:cNvSpPr txBox="1"/>
          <p:nvPr/>
        </p:nvSpPr>
        <p:spPr>
          <a:xfrm>
            <a:off x="6042983" y="5057423"/>
            <a:ext cx="2539952"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MATTHEW 5:41</a:t>
            </a:r>
            <a:endParaRPr lang="en-US" sz="2400" b="1" dirty="0">
              <a:solidFill>
                <a:srgbClr val="FFFF00"/>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11"/>
                                        </p:tgtEl>
                                        <p:attrNameLst>
                                          <p:attrName>style.visibility</p:attrName>
                                        </p:attrNameLst>
                                      </p:cBhvr>
                                      <p:to>
                                        <p:strVal val="visible"/>
                                      </p:to>
                                    </p:set>
                                    <p:anim calcmode="discrete" valueType="clr">
                                      <p:cBhvr override="childStyle">
                                        <p:cTn id="7" dur="80"/>
                                        <p:tgtEl>
                                          <p:spTgt spid="11"/>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1"/>
                                        </p:tgtEl>
                                        <p:attrNameLst>
                                          <p:attrName>fillcolor</p:attrName>
                                        </p:attrNameLst>
                                      </p:cBhvr>
                                      <p:tavLst>
                                        <p:tav tm="0">
                                          <p:val>
                                            <p:clrVal>
                                              <a:schemeClr val="accent2"/>
                                            </p:clrVal>
                                          </p:val>
                                        </p:tav>
                                        <p:tav tm="50000">
                                          <p:val>
                                            <p:clrVal>
                                              <a:schemeClr val="hlink"/>
                                            </p:clrVal>
                                          </p:val>
                                        </p:tav>
                                      </p:tavLst>
                                    </p:anim>
                                    <p:set>
                                      <p:cBhvr>
                                        <p:cTn id="9" dur="80"/>
                                        <p:tgtEl>
                                          <p:spTgt spid="11"/>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20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20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2000"/>
                                        <p:tgtEl>
                                          <p:spTgt spid="14"/>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20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2.	What Is The Context?</a:t>
            </a:r>
            <a:endParaRPr lang="en-US" sz="2400" b="1" dirty="0">
              <a:latin typeface="Cambria"/>
              <a:cs typeface="Cambria"/>
            </a:endParaRPr>
          </a:p>
        </p:txBody>
      </p:sp>
      <p:sp>
        <p:nvSpPr>
          <p:cNvPr id="7" name="TextBox 6"/>
          <p:cNvSpPr txBox="1"/>
          <p:nvPr/>
        </p:nvSpPr>
        <p:spPr>
          <a:xfrm>
            <a:off x="501346" y="1471096"/>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The Room – the Biblical Context</a:t>
            </a:r>
            <a:endParaRPr lang="en-US" sz="2400" b="1" dirty="0">
              <a:solidFill>
                <a:srgbClr val="CCFFCC"/>
              </a:solidFill>
              <a:latin typeface="Cambria"/>
              <a:cs typeface="Cambria"/>
            </a:endParaRPr>
          </a:p>
        </p:txBody>
      </p:sp>
      <p:sp>
        <p:nvSpPr>
          <p:cNvPr id="11" name="TextBox 10"/>
          <p:cNvSpPr txBox="1"/>
          <p:nvPr/>
        </p:nvSpPr>
        <p:spPr>
          <a:xfrm>
            <a:off x="501346" y="1854328"/>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The House – the Historical Context</a:t>
            </a:r>
            <a:endParaRPr lang="en-US" sz="2400" b="1" dirty="0">
              <a:solidFill>
                <a:srgbClr val="CCFFCC"/>
              </a:solidFill>
              <a:latin typeface="Cambria"/>
              <a:cs typeface="Cambria"/>
            </a:endParaRPr>
          </a:p>
        </p:txBody>
      </p:sp>
      <p:sp>
        <p:nvSpPr>
          <p:cNvPr id="17" name="TextBox 16"/>
          <p:cNvSpPr txBox="1"/>
          <p:nvPr/>
        </p:nvSpPr>
        <p:spPr>
          <a:xfrm>
            <a:off x="501346" y="2261248"/>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The Street – the Cultural Context</a:t>
            </a:r>
            <a:endParaRPr lang="en-US" sz="2400" b="1" dirty="0">
              <a:solidFill>
                <a:srgbClr val="CCFFCC"/>
              </a:solidFill>
              <a:latin typeface="Cambria"/>
              <a:cs typeface="Cambria"/>
            </a:endParaRPr>
          </a:p>
        </p:txBody>
      </p:sp>
      <p:sp>
        <p:nvSpPr>
          <p:cNvPr id="18" name="TextBox 17"/>
          <p:cNvSpPr txBox="1"/>
          <p:nvPr/>
        </p:nvSpPr>
        <p:spPr>
          <a:xfrm>
            <a:off x="829775" y="2722913"/>
            <a:ext cx="7753160" cy="1938992"/>
          </a:xfrm>
          <a:prstGeom prst="rect">
            <a:avLst/>
          </a:prstGeom>
          <a:noFill/>
        </p:spPr>
        <p:txBody>
          <a:bodyPr wrap="square" rtlCol="0">
            <a:spAutoFit/>
          </a:bodyPr>
          <a:lstStyle/>
          <a:p>
            <a:pPr algn="just"/>
            <a:r>
              <a:rPr lang="en-US" sz="2400" b="1" dirty="0" smtClean="0">
                <a:latin typeface="Cambria"/>
                <a:cs typeface="Cambria"/>
              </a:rPr>
              <a:t>Israel was an agricultural society.</a:t>
            </a:r>
          </a:p>
          <a:p>
            <a:pPr lvl="1" algn="just"/>
            <a:r>
              <a:rPr lang="en-US" sz="2400" b="1" dirty="0" smtClean="0">
                <a:latin typeface="Cambria"/>
                <a:cs typeface="Cambria"/>
              </a:rPr>
              <a:t>Hence passages like PSALM 23 and JOHN 10:1-16 become more meaningful when we understand the foolish and helpless nature of sheep and the caring of a good shepherd. </a:t>
            </a:r>
          </a:p>
        </p:txBody>
      </p:sp>
      <p:sp>
        <p:nvSpPr>
          <p:cNvPr id="19" name="TextBox 18"/>
          <p:cNvSpPr txBox="1"/>
          <p:nvPr/>
        </p:nvSpPr>
        <p:spPr>
          <a:xfrm>
            <a:off x="1291819" y="4661905"/>
            <a:ext cx="7291116" cy="1938992"/>
          </a:xfrm>
          <a:prstGeom prst="rect">
            <a:avLst/>
          </a:prstGeom>
          <a:noFill/>
        </p:spPr>
        <p:txBody>
          <a:bodyPr wrap="square" rtlCol="0">
            <a:spAutoFit/>
          </a:bodyPr>
          <a:lstStyle/>
          <a:p>
            <a:pPr algn="just"/>
            <a:r>
              <a:rPr lang="en-US" sz="2400" b="1" dirty="0" smtClean="0">
                <a:latin typeface="Cambria"/>
                <a:cs typeface="Cambria"/>
              </a:rPr>
              <a:t>Jesus’ parable about separating sheep from goats, or wheat from tares, take on greater significance when we appreciate how similar in appearance are eastern sheep and goats, and how hard it is to distinguish wild oats from the real crop.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17"/>
                                        </p:tgtEl>
                                        <p:attrNameLst>
                                          <p:attrName>style.visibility</p:attrName>
                                        </p:attrNameLst>
                                      </p:cBhvr>
                                      <p:to>
                                        <p:strVal val="visible"/>
                                      </p:to>
                                    </p:set>
                                    <p:anim calcmode="discrete" valueType="clr">
                                      <p:cBhvr override="childStyle">
                                        <p:cTn id="7" dur="80"/>
                                        <p:tgtEl>
                                          <p:spTgt spid="1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7"/>
                                        </p:tgtEl>
                                        <p:attrNameLst>
                                          <p:attrName>fillcolor</p:attrName>
                                        </p:attrNameLst>
                                      </p:cBhvr>
                                      <p:tavLst>
                                        <p:tav tm="0">
                                          <p:val>
                                            <p:clrVal>
                                              <a:schemeClr val="accent2"/>
                                            </p:clrVal>
                                          </p:val>
                                        </p:tav>
                                        <p:tav tm="50000">
                                          <p:val>
                                            <p:clrVal>
                                              <a:schemeClr val="hlink"/>
                                            </p:clrVal>
                                          </p:val>
                                        </p:tav>
                                      </p:tavLst>
                                    </p:anim>
                                    <p:set>
                                      <p:cBhvr>
                                        <p:cTn id="9" dur="80"/>
                                        <p:tgtEl>
                                          <p:spTgt spid="17"/>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2000"/>
                                        <p:tgtEl>
                                          <p:spTgt spid="18"/>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2.	What Is The Context?</a:t>
            </a:r>
            <a:endParaRPr lang="en-US" sz="2400" b="1" dirty="0">
              <a:latin typeface="Cambria"/>
              <a:cs typeface="Cambria"/>
            </a:endParaRPr>
          </a:p>
        </p:txBody>
      </p:sp>
      <p:sp>
        <p:nvSpPr>
          <p:cNvPr id="7" name="TextBox 6"/>
          <p:cNvSpPr txBox="1"/>
          <p:nvPr/>
        </p:nvSpPr>
        <p:spPr>
          <a:xfrm>
            <a:off x="501346" y="1471096"/>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The Room – the Biblical Context</a:t>
            </a:r>
            <a:endParaRPr lang="en-US" sz="2400" b="1" dirty="0">
              <a:solidFill>
                <a:srgbClr val="CCFFCC"/>
              </a:solidFill>
              <a:latin typeface="Cambria"/>
              <a:cs typeface="Cambria"/>
            </a:endParaRPr>
          </a:p>
        </p:txBody>
      </p:sp>
      <p:sp>
        <p:nvSpPr>
          <p:cNvPr id="11" name="TextBox 10"/>
          <p:cNvSpPr txBox="1"/>
          <p:nvPr/>
        </p:nvSpPr>
        <p:spPr>
          <a:xfrm>
            <a:off x="501346" y="1854328"/>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The House – the Historical Context</a:t>
            </a:r>
            <a:endParaRPr lang="en-US" sz="2400" b="1" dirty="0">
              <a:solidFill>
                <a:srgbClr val="CCFFCC"/>
              </a:solidFill>
              <a:latin typeface="Cambria"/>
              <a:cs typeface="Cambria"/>
            </a:endParaRPr>
          </a:p>
        </p:txBody>
      </p:sp>
      <p:sp>
        <p:nvSpPr>
          <p:cNvPr id="17" name="TextBox 16"/>
          <p:cNvSpPr txBox="1"/>
          <p:nvPr/>
        </p:nvSpPr>
        <p:spPr>
          <a:xfrm>
            <a:off x="501346" y="2261248"/>
            <a:ext cx="6472288"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The Street – the Cultural Context</a:t>
            </a:r>
            <a:endParaRPr lang="en-US" sz="2400" b="1" dirty="0">
              <a:solidFill>
                <a:srgbClr val="CCFFCC"/>
              </a:solidFill>
              <a:latin typeface="Cambria"/>
              <a:cs typeface="Cambria"/>
            </a:endParaRPr>
          </a:p>
        </p:txBody>
      </p:sp>
      <p:sp>
        <p:nvSpPr>
          <p:cNvPr id="18" name="TextBox 17"/>
          <p:cNvSpPr txBox="1"/>
          <p:nvPr/>
        </p:nvSpPr>
        <p:spPr>
          <a:xfrm>
            <a:off x="829775" y="2722913"/>
            <a:ext cx="7753160" cy="3046988"/>
          </a:xfrm>
          <a:prstGeom prst="rect">
            <a:avLst/>
          </a:prstGeom>
          <a:noFill/>
        </p:spPr>
        <p:txBody>
          <a:bodyPr wrap="square" rtlCol="0">
            <a:spAutoFit/>
          </a:bodyPr>
          <a:lstStyle/>
          <a:p>
            <a:pPr algn="just"/>
            <a:r>
              <a:rPr lang="en-US" sz="2400" b="1" dirty="0" smtClean="0">
                <a:latin typeface="Cambria"/>
                <a:cs typeface="Cambria"/>
              </a:rPr>
              <a:t>A little knowledge of the 7 cities (REVELATION 2-3) will make the message to the church in each city much more vivid. </a:t>
            </a:r>
          </a:p>
          <a:p>
            <a:pPr algn="just"/>
            <a:r>
              <a:rPr lang="en-US" sz="2400" b="1" i="1" dirty="0" smtClean="0">
                <a:latin typeface="Cambria"/>
                <a:cs typeface="Cambria"/>
              </a:rPr>
              <a:t>For example, Laodicea (REVELATION 3:14-22) piped its water into the city from distant hot springs and it therefore arrived lukewarm. It was also a wealthy banking city and boasted an eye hospital producing a special eye ointment.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Screen Shot 2020-09-13 at 6.37.38 AM.png"/>
          <p:cNvPicPr>
            <a:picLocks noChangeAspect="1"/>
          </p:cNvPicPr>
          <p:nvPr/>
        </p:nvPicPr>
        <p:blipFill>
          <a:blip r:embed="rId2"/>
          <a:stretch>
            <a:fillRect/>
          </a:stretch>
        </p:blipFill>
        <p:spPr>
          <a:xfrm>
            <a:off x="2066637" y="1166610"/>
            <a:ext cx="5022272" cy="4514402"/>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descr="Screen Shot 2020-10-19 at 5.16.04 AM.png"/>
          <p:cNvPicPr>
            <a:picLocks noChangeAspect="1"/>
          </p:cNvPicPr>
          <p:nvPr/>
        </p:nvPicPr>
        <p:blipFill>
          <a:blip r:embed="rId2"/>
          <a:stretch>
            <a:fillRect/>
          </a:stretch>
        </p:blipFill>
        <p:spPr>
          <a:xfrm>
            <a:off x="294408" y="373494"/>
            <a:ext cx="2453409" cy="3647401"/>
          </a:xfrm>
          <a:prstGeom prst="rect">
            <a:avLst/>
          </a:prstGeom>
        </p:spPr>
      </p:pic>
      <p:sp>
        <p:nvSpPr>
          <p:cNvPr id="5" name="TextBox 4"/>
          <p:cNvSpPr txBox="1"/>
          <p:nvPr/>
        </p:nvSpPr>
        <p:spPr>
          <a:xfrm>
            <a:off x="2747817" y="415697"/>
            <a:ext cx="5988167" cy="1200328"/>
          </a:xfrm>
          <a:prstGeom prst="rect">
            <a:avLst/>
          </a:prstGeom>
          <a:noFill/>
        </p:spPr>
        <p:txBody>
          <a:bodyPr wrap="square" rtlCol="0">
            <a:spAutoFit/>
          </a:bodyPr>
          <a:lstStyle/>
          <a:p>
            <a:pPr algn="ctr"/>
            <a:r>
              <a:rPr lang="en-US" sz="2400" b="1" i="1" dirty="0" smtClean="0">
                <a:latin typeface="Cambria"/>
                <a:cs typeface="Cambria"/>
              </a:rPr>
              <a:t>“Hermeneutics is the science that teaches us the principles, laws, and methods of interpretation.”</a:t>
            </a:r>
            <a:endParaRPr lang="en-US" sz="2400" b="1" i="1" dirty="0">
              <a:latin typeface="Cambria"/>
              <a:cs typeface="Cambria"/>
            </a:endParaRPr>
          </a:p>
        </p:txBody>
      </p:sp>
      <p:sp>
        <p:nvSpPr>
          <p:cNvPr id="6" name="TextBox 5"/>
          <p:cNvSpPr txBox="1"/>
          <p:nvPr/>
        </p:nvSpPr>
        <p:spPr>
          <a:xfrm>
            <a:off x="2900217" y="1616025"/>
            <a:ext cx="5988167" cy="3046988"/>
          </a:xfrm>
          <a:prstGeom prst="rect">
            <a:avLst/>
          </a:prstGeom>
          <a:noFill/>
        </p:spPr>
        <p:txBody>
          <a:bodyPr wrap="square" rtlCol="0">
            <a:spAutoFit/>
          </a:bodyPr>
          <a:lstStyle/>
          <a:p>
            <a:pPr algn="ctr"/>
            <a:r>
              <a:rPr lang="en-US" sz="2400" b="1" i="1" dirty="0" smtClean="0">
                <a:latin typeface="Cambria"/>
                <a:cs typeface="Cambria"/>
              </a:rPr>
              <a:t>“We must distinguish between </a:t>
            </a:r>
            <a:r>
              <a:rPr lang="en-US" sz="2400" b="1" i="1" u="sng" dirty="0" smtClean="0">
                <a:solidFill>
                  <a:srgbClr val="CCFFCC"/>
                </a:solidFill>
                <a:latin typeface="Cambria"/>
                <a:cs typeface="Cambria"/>
              </a:rPr>
              <a:t>genera</a:t>
            </a:r>
            <a:r>
              <a:rPr lang="en-US" sz="2400" b="1" i="1" dirty="0" smtClean="0">
                <a:solidFill>
                  <a:srgbClr val="CCFFCC"/>
                </a:solidFill>
                <a:latin typeface="Cambria"/>
                <a:cs typeface="Cambria"/>
              </a:rPr>
              <a:t>l </a:t>
            </a:r>
            <a:r>
              <a:rPr lang="en-US" sz="2400" b="1" i="1" dirty="0" smtClean="0">
                <a:latin typeface="Cambria"/>
                <a:cs typeface="Cambria"/>
              </a:rPr>
              <a:t>and </a:t>
            </a:r>
            <a:r>
              <a:rPr lang="en-US" sz="2400" b="1" i="1" u="sng" dirty="0" smtClean="0">
                <a:solidFill>
                  <a:srgbClr val="CCFFCC"/>
                </a:solidFill>
                <a:latin typeface="Cambria"/>
                <a:cs typeface="Cambria"/>
              </a:rPr>
              <a:t>special</a:t>
            </a:r>
            <a:r>
              <a:rPr lang="en-US" sz="2400" b="1" i="1" dirty="0" smtClean="0">
                <a:solidFill>
                  <a:srgbClr val="CCFFCC"/>
                </a:solidFill>
                <a:latin typeface="Cambria"/>
                <a:cs typeface="Cambria"/>
              </a:rPr>
              <a:t> </a:t>
            </a:r>
            <a:r>
              <a:rPr lang="en-US" sz="2400" b="1" i="1" dirty="0" smtClean="0">
                <a:latin typeface="Cambria"/>
                <a:cs typeface="Cambria"/>
              </a:rPr>
              <a:t>hermeneutics. </a:t>
            </a:r>
          </a:p>
          <a:p>
            <a:pPr algn="ctr"/>
            <a:endParaRPr lang="en-US" sz="2400" b="1" i="1" dirty="0" smtClean="0">
              <a:latin typeface="Cambria"/>
              <a:cs typeface="Cambria"/>
            </a:endParaRPr>
          </a:p>
          <a:p>
            <a:pPr algn="ctr"/>
            <a:r>
              <a:rPr lang="en-US" sz="2400" b="1" i="1" dirty="0" smtClean="0">
                <a:latin typeface="Cambria"/>
                <a:cs typeface="Cambria"/>
              </a:rPr>
              <a:t>The former applies to interpretation of all kinds of writings; the latter to that of certain definite kinds of literature productions, such as laws, history, prophecy, poetry.  ”</a:t>
            </a:r>
            <a:endParaRPr lang="en-US" sz="2400" b="1" i="1" dirty="0">
              <a:latin typeface="Cambria"/>
              <a:cs typeface="Cambria"/>
            </a:endParaRPr>
          </a:p>
        </p:txBody>
      </p:sp>
      <p:sp>
        <p:nvSpPr>
          <p:cNvPr id="7" name="TextBox 6"/>
          <p:cNvSpPr txBox="1"/>
          <p:nvPr/>
        </p:nvSpPr>
        <p:spPr>
          <a:xfrm>
            <a:off x="0" y="4698623"/>
            <a:ext cx="9144000" cy="1938992"/>
          </a:xfrm>
          <a:prstGeom prst="rect">
            <a:avLst/>
          </a:prstGeom>
          <a:noFill/>
        </p:spPr>
        <p:txBody>
          <a:bodyPr wrap="square" rtlCol="0">
            <a:spAutoFit/>
          </a:bodyPr>
          <a:lstStyle/>
          <a:p>
            <a:pPr algn="ctr"/>
            <a:r>
              <a:rPr lang="en-US" sz="2400" b="1" i="1" dirty="0" smtClean="0">
                <a:solidFill>
                  <a:srgbClr val="00FF00"/>
                </a:solidFill>
                <a:latin typeface="Cambria"/>
                <a:cs typeface="Cambria"/>
              </a:rPr>
              <a:t>“</a:t>
            </a:r>
            <a:r>
              <a:rPr lang="en-US" sz="2400" b="1" i="1" u="sng" dirty="0" err="1" smtClean="0">
                <a:solidFill>
                  <a:srgbClr val="00FF00"/>
                </a:solidFill>
                <a:latin typeface="Cambria"/>
                <a:cs typeface="Cambria"/>
              </a:rPr>
              <a:t>Hermeneutica</a:t>
            </a:r>
            <a:r>
              <a:rPr lang="en-US" sz="2400" b="1" i="1" u="sng" dirty="0" smtClean="0">
                <a:solidFill>
                  <a:srgbClr val="00FF00"/>
                </a:solidFill>
                <a:latin typeface="Cambria"/>
                <a:cs typeface="Cambria"/>
              </a:rPr>
              <a:t> Sacra</a:t>
            </a:r>
            <a:r>
              <a:rPr lang="en-US" sz="2400" b="1" i="1" dirty="0" smtClean="0">
                <a:solidFill>
                  <a:srgbClr val="00FF00"/>
                </a:solidFill>
                <a:latin typeface="Cambria"/>
                <a:cs typeface="Cambria"/>
              </a:rPr>
              <a:t> has a very special character, because it deals with a book that is unique in the realm of literature, viz., with the Bible as the inspired Word of God. It is only when we recognize the principle of divine inspiration of the Bible that we can maintain the theological character of </a:t>
            </a:r>
            <a:r>
              <a:rPr lang="en-US" sz="2400" b="1" i="1" u="sng" dirty="0" err="1" smtClean="0">
                <a:solidFill>
                  <a:srgbClr val="00FF00"/>
                </a:solidFill>
                <a:latin typeface="Cambria"/>
                <a:cs typeface="Cambria"/>
              </a:rPr>
              <a:t>Hermeneutica</a:t>
            </a:r>
            <a:r>
              <a:rPr lang="en-US" sz="2400" b="1" i="1" u="sng" dirty="0" smtClean="0">
                <a:solidFill>
                  <a:srgbClr val="00FF00"/>
                </a:solidFill>
                <a:latin typeface="Cambria"/>
                <a:cs typeface="Cambria"/>
              </a:rPr>
              <a:t> Sacra</a:t>
            </a:r>
            <a:r>
              <a:rPr lang="en-US" sz="2400" b="1" i="1" dirty="0" smtClean="0">
                <a:solidFill>
                  <a:srgbClr val="00FF00"/>
                </a:solidFill>
                <a:latin typeface="Cambria"/>
                <a:cs typeface="Cambria"/>
              </a:rPr>
              <a:t>.”</a:t>
            </a:r>
            <a:endParaRPr lang="en-US" sz="2400" b="1" i="1" dirty="0">
              <a:solidFill>
                <a:srgbClr val="00FF00"/>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anim calcmode="discrete" valueType="clr">
                                      <p:cBhvr override="childStyle">
                                        <p:cTn id="7"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gtEl>
                                        <p:attrNameLst>
                                          <p:attrName>fillcolor</p:attrName>
                                        </p:attrNameLst>
                                      </p:cBhvr>
                                      <p:tavLst>
                                        <p:tav tm="0">
                                          <p:val>
                                            <p:clrVal>
                                              <a:schemeClr val="accent2"/>
                                            </p:clrVal>
                                          </p:val>
                                        </p:tav>
                                        <p:tav tm="50000">
                                          <p:val>
                                            <p:clrVal>
                                              <a:schemeClr val="hlink"/>
                                            </p:clrVal>
                                          </p:val>
                                        </p:tav>
                                      </p:tavLst>
                                    </p:anim>
                                    <p:set>
                                      <p:cBhvr>
                                        <p:cTn id="9" dur="80"/>
                                        <p:tgtEl>
                                          <p:spTgt spid="5"/>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20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1.	What Kind Of Passage Is This?</a:t>
            </a:r>
            <a:endParaRPr lang="en-US" sz="2400" b="1" dirty="0">
              <a:latin typeface="Cambria"/>
              <a:cs typeface="Cambria"/>
            </a:endParaRPr>
          </a:p>
        </p:txBody>
      </p:sp>
      <p:sp>
        <p:nvSpPr>
          <p:cNvPr id="6" name="TextBox 5"/>
          <p:cNvSpPr txBox="1"/>
          <p:nvPr/>
        </p:nvSpPr>
        <p:spPr>
          <a:xfrm>
            <a:off x="501346" y="1447408"/>
            <a:ext cx="4155604" cy="461665"/>
          </a:xfrm>
          <a:prstGeom prst="rect">
            <a:avLst/>
          </a:prstGeom>
          <a:noFill/>
        </p:spPr>
        <p:txBody>
          <a:bodyPr wrap="square" rtlCol="0">
            <a:spAutoFit/>
          </a:bodyPr>
          <a:lstStyle/>
          <a:p>
            <a:pPr algn="just"/>
            <a:r>
              <a:rPr lang="en-US" sz="2400" b="1" dirty="0" smtClean="0">
                <a:latin typeface="Cambria"/>
                <a:cs typeface="Cambria"/>
              </a:rPr>
              <a:t>(Type of literature – genre)</a:t>
            </a:r>
            <a:endParaRPr lang="en-US" sz="2400" b="1" dirty="0">
              <a:latin typeface="Cambria"/>
              <a:cs typeface="Cambria"/>
            </a:endParaRPr>
          </a:p>
        </p:txBody>
      </p:sp>
      <p:sp>
        <p:nvSpPr>
          <p:cNvPr id="8" name="TextBox 7"/>
          <p:cNvSpPr txBox="1"/>
          <p:nvPr/>
        </p:nvSpPr>
        <p:spPr>
          <a:xfrm>
            <a:off x="501346" y="1909073"/>
            <a:ext cx="4155604"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Is it history?</a:t>
            </a:r>
            <a:endParaRPr lang="en-US" sz="2400" b="1" dirty="0">
              <a:solidFill>
                <a:srgbClr val="CCFFCC"/>
              </a:solidFill>
              <a:latin typeface="Cambria"/>
              <a:cs typeface="Cambria"/>
            </a:endParaRPr>
          </a:p>
        </p:txBody>
      </p:sp>
      <p:sp>
        <p:nvSpPr>
          <p:cNvPr id="9" name="TextBox 8"/>
          <p:cNvSpPr txBox="1"/>
          <p:nvPr/>
        </p:nvSpPr>
        <p:spPr>
          <a:xfrm>
            <a:off x="2982221" y="1909073"/>
            <a:ext cx="2354332"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JUDGES 3:7-11</a:t>
            </a:r>
            <a:endParaRPr lang="en-US" sz="2400" b="1" dirty="0">
              <a:solidFill>
                <a:srgbClr val="FFFF00"/>
              </a:solidFill>
              <a:latin typeface="Cambria"/>
              <a:cs typeface="Cambria"/>
            </a:endParaRPr>
          </a:p>
        </p:txBody>
      </p:sp>
      <p:sp>
        <p:nvSpPr>
          <p:cNvPr id="10" name="TextBox 9"/>
          <p:cNvSpPr txBox="1"/>
          <p:nvPr/>
        </p:nvSpPr>
        <p:spPr>
          <a:xfrm>
            <a:off x="5388685" y="1909073"/>
            <a:ext cx="2354332"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JUDGES 9:</a:t>
            </a:r>
            <a:r>
              <a:rPr lang="en-US" sz="2400" b="1" dirty="0">
                <a:solidFill>
                  <a:srgbClr val="FFFF00"/>
                </a:solidFill>
                <a:latin typeface="Cambria"/>
                <a:cs typeface="Cambria"/>
              </a:rPr>
              <a:t>8</a:t>
            </a:r>
            <a:r>
              <a:rPr lang="en-US" sz="2400" b="1" dirty="0" smtClean="0">
                <a:solidFill>
                  <a:srgbClr val="FFFF00"/>
                </a:solidFill>
                <a:latin typeface="Cambria"/>
                <a:cs typeface="Cambria"/>
              </a:rPr>
              <a:t>-15</a:t>
            </a:r>
            <a:endParaRPr lang="en-US" sz="2400" b="1" dirty="0">
              <a:solidFill>
                <a:srgbClr val="FFFF00"/>
              </a:solidFill>
              <a:latin typeface="Cambria"/>
              <a:cs typeface="Cambria"/>
            </a:endParaRPr>
          </a:p>
        </p:txBody>
      </p:sp>
      <p:sp>
        <p:nvSpPr>
          <p:cNvPr id="11" name="TextBox 10"/>
          <p:cNvSpPr txBox="1"/>
          <p:nvPr/>
        </p:nvSpPr>
        <p:spPr>
          <a:xfrm>
            <a:off x="2982221" y="2370738"/>
            <a:ext cx="1518755"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GENESIS</a:t>
            </a:r>
            <a:endParaRPr lang="en-US" sz="2400" b="1" dirty="0">
              <a:solidFill>
                <a:srgbClr val="FFFF00"/>
              </a:solidFill>
              <a:latin typeface="Cambria"/>
              <a:cs typeface="Cambria"/>
            </a:endParaRPr>
          </a:p>
        </p:txBody>
      </p:sp>
      <p:sp>
        <p:nvSpPr>
          <p:cNvPr id="12" name="TextBox 11"/>
          <p:cNvSpPr txBox="1"/>
          <p:nvPr/>
        </p:nvSpPr>
        <p:spPr>
          <a:xfrm>
            <a:off x="4545540" y="2367178"/>
            <a:ext cx="1518755"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JONAH</a:t>
            </a:r>
            <a:endParaRPr lang="en-US" sz="2400" b="1" dirty="0">
              <a:solidFill>
                <a:srgbClr val="FFFF00"/>
              </a:solidFill>
              <a:latin typeface="Cambria"/>
              <a:cs typeface="Cambria"/>
            </a:endParaRPr>
          </a:p>
        </p:txBody>
      </p:sp>
      <p:sp>
        <p:nvSpPr>
          <p:cNvPr id="13" name="TextBox 12"/>
          <p:cNvSpPr txBox="1"/>
          <p:nvPr/>
        </p:nvSpPr>
        <p:spPr>
          <a:xfrm>
            <a:off x="5886456" y="2367178"/>
            <a:ext cx="1734010"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MATTHEW</a:t>
            </a:r>
            <a:endParaRPr lang="en-US" sz="2400" b="1" dirty="0">
              <a:solidFill>
                <a:srgbClr val="FFFF00"/>
              </a:solidFill>
              <a:latin typeface="Cambria"/>
              <a:cs typeface="Cambria"/>
            </a:endParaRPr>
          </a:p>
        </p:txBody>
      </p:sp>
      <p:sp>
        <p:nvSpPr>
          <p:cNvPr id="14" name="TextBox 13"/>
          <p:cNvSpPr txBox="1"/>
          <p:nvPr/>
        </p:nvSpPr>
        <p:spPr>
          <a:xfrm>
            <a:off x="653745" y="2828843"/>
            <a:ext cx="8270219" cy="2308324"/>
          </a:xfrm>
          <a:prstGeom prst="rect">
            <a:avLst/>
          </a:prstGeom>
          <a:noFill/>
        </p:spPr>
        <p:txBody>
          <a:bodyPr wrap="square" rtlCol="0">
            <a:spAutoFit/>
          </a:bodyPr>
          <a:lstStyle/>
          <a:p>
            <a:pPr algn="just"/>
            <a:r>
              <a:rPr lang="en-US" sz="2400" b="1" dirty="0" smtClean="0">
                <a:latin typeface="Cambria"/>
                <a:cs typeface="Cambria"/>
              </a:rPr>
              <a:t>If the passage is historical, then we must remember that its purpose is to describe things that actually happened.</a:t>
            </a:r>
          </a:p>
          <a:p>
            <a:pPr algn="just"/>
            <a:endParaRPr lang="en-US" sz="2400" b="1" dirty="0" smtClean="0">
              <a:latin typeface="Cambria"/>
              <a:cs typeface="Cambria"/>
            </a:endParaRPr>
          </a:p>
          <a:p>
            <a:pPr algn="just"/>
            <a:r>
              <a:rPr lang="en-US" sz="2400" b="1" dirty="0" smtClean="0">
                <a:latin typeface="Cambria"/>
                <a:cs typeface="Cambria"/>
              </a:rPr>
              <a:t>Hence, our question is: “</a:t>
            </a:r>
            <a:r>
              <a:rPr lang="en-US" sz="2400" b="1" i="1" dirty="0" smtClean="0">
                <a:latin typeface="Cambria"/>
                <a:cs typeface="Cambria"/>
              </a:rPr>
              <a:t>Are these accounts written and intended as statements of historical facts – that they really happened this way?</a:t>
            </a:r>
            <a:r>
              <a:rPr lang="en-US" sz="2400" b="1" dirty="0" smtClean="0">
                <a:latin typeface="Cambria"/>
                <a:cs typeface="Cambria"/>
              </a:rPr>
              <a:t>”</a:t>
            </a:r>
            <a:endParaRPr lang="en-US" sz="2400" b="1" dirty="0">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1"/>
                                          </p:val>
                                        </p:tav>
                                        <p:tav tm="100000">
                                          <p:val>
                                            <p:strVal val="#ppt_x"/>
                                          </p:val>
                                        </p:tav>
                                      </p:tavLst>
                                    </p:anim>
                                    <p:anim calcmode="lin" valueType="num">
                                      <p:cBhvr>
                                        <p:cTn id="9"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20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8"/>
                                        </p:tgtEl>
                                        <p:attrNameLst>
                                          <p:attrName>style.visibility</p:attrName>
                                        </p:attrNameLst>
                                      </p:cBhvr>
                                      <p:to>
                                        <p:strVal val="visible"/>
                                      </p:to>
                                    </p:set>
                                    <p:anim calcmode="discrete" valueType="clr">
                                      <p:cBhvr override="childStyle">
                                        <p:cTn id="19"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8"/>
                                        </p:tgtEl>
                                        <p:attrNameLst>
                                          <p:attrName>fillcolor</p:attrName>
                                        </p:attrNameLst>
                                      </p:cBhvr>
                                      <p:tavLst>
                                        <p:tav tm="0">
                                          <p:val>
                                            <p:clrVal>
                                              <a:schemeClr val="accent2"/>
                                            </p:clrVal>
                                          </p:val>
                                        </p:tav>
                                        <p:tav tm="50000">
                                          <p:val>
                                            <p:clrVal>
                                              <a:schemeClr val="hlink"/>
                                            </p:clrVal>
                                          </p:val>
                                        </p:tav>
                                      </p:tavLst>
                                    </p:anim>
                                    <p:set>
                                      <p:cBhvr>
                                        <p:cTn id="21" dur="80"/>
                                        <p:tgtEl>
                                          <p:spTgt spid="8"/>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20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20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2000"/>
                                        <p:tgtEl>
                                          <p:spTgt spid="11"/>
                                        </p:tgtEl>
                                      </p:cBhvr>
                                    </p:animEffect>
                                  </p:childTnLst>
                                </p:cTn>
                              </p:par>
                            </p:childTnLst>
                          </p:cTn>
                        </p:par>
                        <p:par>
                          <p:cTn id="37" fill="hold">
                            <p:stCondLst>
                              <p:cond delay="2000"/>
                            </p:stCondLst>
                            <p:childTnLst>
                              <p:par>
                                <p:cTn id="38" presetID="10" presetClass="entr" presetSubtype="0" fill="hold" grpId="0" nodeType="after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2000"/>
                                        <p:tgtEl>
                                          <p:spTgt spid="12"/>
                                        </p:tgtEl>
                                      </p:cBhvr>
                                    </p:animEffect>
                                  </p:childTnLst>
                                </p:cTn>
                              </p:par>
                            </p:childTnLst>
                          </p:cTn>
                        </p:par>
                        <p:par>
                          <p:cTn id="41" fill="hold">
                            <p:stCondLst>
                              <p:cond delay="4000"/>
                            </p:stCondLst>
                            <p:childTnLst>
                              <p:par>
                                <p:cTn id="42" presetID="10" presetClass="entr" presetSubtype="0" fill="hold" grpId="0"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fade">
                                      <p:cBhvr>
                                        <p:cTn id="44" dur="2000"/>
                                        <p:tgtEl>
                                          <p:spTgt spid="13"/>
                                        </p:tgtEl>
                                      </p:cBhvr>
                                    </p:animEffect>
                                  </p:childTnLst>
                                </p:cTn>
                              </p:par>
                            </p:childTnLst>
                          </p:cTn>
                        </p:par>
                      </p:childTnLst>
                    </p:cTn>
                  </p:par>
                  <p:par>
                    <p:cTn id="45" fill="hold">
                      <p:stCondLst>
                        <p:cond delay="indefinite"/>
                      </p:stCondLst>
                      <p:childTnLst>
                        <p:par>
                          <p:cTn id="46" fill="hold">
                            <p:stCondLst>
                              <p:cond delay="0"/>
                            </p:stCondLst>
                            <p:childTnLst>
                              <p:par>
                                <p:cTn id="47" presetID="27" presetClass="entr" presetSubtype="0" fill="hold" grpId="0" nodeType="clickEffect">
                                  <p:stCondLst>
                                    <p:cond delay="0"/>
                                  </p:stCondLst>
                                  <p:iterate type="lt">
                                    <p:tmPct val="50000"/>
                                  </p:iterate>
                                  <p:childTnLst>
                                    <p:set>
                                      <p:cBhvr>
                                        <p:cTn id="48" dur="1" fill="hold">
                                          <p:stCondLst>
                                            <p:cond delay="0"/>
                                          </p:stCondLst>
                                        </p:cTn>
                                        <p:tgtEl>
                                          <p:spTgt spid="14"/>
                                        </p:tgtEl>
                                        <p:attrNameLst>
                                          <p:attrName>style.visibility</p:attrName>
                                        </p:attrNameLst>
                                      </p:cBhvr>
                                      <p:to>
                                        <p:strVal val="visible"/>
                                      </p:to>
                                    </p:set>
                                    <p:anim calcmode="discrete" valueType="clr">
                                      <p:cBhvr override="childStyle">
                                        <p:cTn id="49" dur="80"/>
                                        <p:tgtEl>
                                          <p:spTgt spid="14"/>
                                        </p:tgtEl>
                                        <p:attrNameLst>
                                          <p:attrName>style.color</p:attrName>
                                        </p:attrNameLst>
                                      </p:cBhvr>
                                      <p:tavLst>
                                        <p:tav tm="0">
                                          <p:val>
                                            <p:clrVal>
                                              <a:schemeClr val="accent2"/>
                                            </p:clrVal>
                                          </p:val>
                                        </p:tav>
                                        <p:tav tm="50000">
                                          <p:val>
                                            <p:clrVal>
                                              <a:schemeClr val="hlink"/>
                                            </p:clrVal>
                                          </p:val>
                                        </p:tav>
                                      </p:tavLst>
                                    </p:anim>
                                    <p:anim calcmode="discrete" valueType="clr">
                                      <p:cBhvr>
                                        <p:cTn id="50" dur="80"/>
                                        <p:tgtEl>
                                          <p:spTgt spid="14"/>
                                        </p:tgtEl>
                                        <p:attrNameLst>
                                          <p:attrName>fillcolor</p:attrName>
                                        </p:attrNameLst>
                                      </p:cBhvr>
                                      <p:tavLst>
                                        <p:tav tm="0">
                                          <p:val>
                                            <p:clrVal>
                                              <a:schemeClr val="accent2"/>
                                            </p:clrVal>
                                          </p:val>
                                        </p:tav>
                                        <p:tav tm="50000">
                                          <p:val>
                                            <p:clrVal>
                                              <a:schemeClr val="hlink"/>
                                            </p:clrVal>
                                          </p:val>
                                        </p:tav>
                                      </p:tavLst>
                                    </p:anim>
                                    <p:set>
                                      <p:cBhvr>
                                        <p:cTn id="51" dur="80"/>
                                        <p:tgtEl>
                                          <p:spTgt spid="1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P spid="10" grpId="0"/>
      <p:bldP spid="11" grpId="0"/>
      <p:bldP spid="12" grpId="0"/>
      <p:bldP spid="13" grpId="0"/>
      <p:bldP spid="14" grpId="0"/>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1.	What Kind Of Passage Is This?</a:t>
            </a:r>
            <a:endParaRPr lang="en-US" sz="2400" b="1" dirty="0">
              <a:latin typeface="Cambria"/>
              <a:cs typeface="Cambria"/>
            </a:endParaRPr>
          </a:p>
        </p:txBody>
      </p:sp>
      <p:sp>
        <p:nvSpPr>
          <p:cNvPr id="6" name="TextBox 5"/>
          <p:cNvSpPr txBox="1"/>
          <p:nvPr/>
        </p:nvSpPr>
        <p:spPr>
          <a:xfrm>
            <a:off x="501346" y="1447408"/>
            <a:ext cx="4155604" cy="461665"/>
          </a:xfrm>
          <a:prstGeom prst="rect">
            <a:avLst/>
          </a:prstGeom>
          <a:noFill/>
        </p:spPr>
        <p:txBody>
          <a:bodyPr wrap="square" rtlCol="0">
            <a:spAutoFit/>
          </a:bodyPr>
          <a:lstStyle/>
          <a:p>
            <a:pPr algn="just"/>
            <a:r>
              <a:rPr lang="en-US" sz="2400" b="1" dirty="0" smtClean="0">
                <a:latin typeface="Cambria"/>
                <a:cs typeface="Cambria"/>
              </a:rPr>
              <a:t>(Type of literature – genre)</a:t>
            </a:r>
            <a:endParaRPr lang="en-US" sz="2400" b="1" dirty="0">
              <a:latin typeface="Cambria"/>
              <a:cs typeface="Cambria"/>
            </a:endParaRPr>
          </a:p>
        </p:txBody>
      </p:sp>
      <p:sp>
        <p:nvSpPr>
          <p:cNvPr id="8" name="TextBox 7"/>
          <p:cNvSpPr txBox="1"/>
          <p:nvPr/>
        </p:nvSpPr>
        <p:spPr>
          <a:xfrm>
            <a:off x="501346" y="1909073"/>
            <a:ext cx="4155604"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Is it history?</a:t>
            </a:r>
            <a:endParaRPr lang="en-US" sz="2400" b="1" dirty="0">
              <a:solidFill>
                <a:srgbClr val="CCFFCC"/>
              </a:solidFill>
              <a:latin typeface="Cambria"/>
              <a:cs typeface="Cambria"/>
            </a:endParaRPr>
          </a:p>
        </p:txBody>
      </p:sp>
      <p:sp>
        <p:nvSpPr>
          <p:cNvPr id="9" name="TextBox 8"/>
          <p:cNvSpPr txBox="1"/>
          <p:nvPr/>
        </p:nvSpPr>
        <p:spPr>
          <a:xfrm>
            <a:off x="2636849" y="2303898"/>
            <a:ext cx="894857"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JOB</a:t>
            </a:r>
            <a:endParaRPr lang="en-US" sz="2400" b="1" dirty="0">
              <a:solidFill>
                <a:srgbClr val="FFFF00"/>
              </a:solidFill>
              <a:latin typeface="Cambria"/>
              <a:cs typeface="Cambria"/>
            </a:endParaRPr>
          </a:p>
        </p:txBody>
      </p:sp>
      <p:sp>
        <p:nvSpPr>
          <p:cNvPr id="10" name="TextBox 9"/>
          <p:cNvSpPr txBox="1"/>
          <p:nvPr/>
        </p:nvSpPr>
        <p:spPr>
          <a:xfrm>
            <a:off x="4118608" y="2315038"/>
            <a:ext cx="1351638"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PSALM</a:t>
            </a:r>
            <a:endParaRPr lang="en-US" sz="2400" b="1" dirty="0">
              <a:solidFill>
                <a:srgbClr val="FFFF00"/>
              </a:solidFill>
              <a:latin typeface="Cambria"/>
              <a:cs typeface="Cambria"/>
            </a:endParaRPr>
          </a:p>
        </p:txBody>
      </p:sp>
      <p:sp>
        <p:nvSpPr>
          <p:cNvPr id="15" name="TextBox 14"/>
          <p:cNvSpPr txBox="1"/>
          <p:nvPr/>
        </p:nvSpPr>
        <p:spPr>
          <a:xfrm>
            <a:off x="501346" y="2292305"/>
            <a:ext cx="2135503"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Is it poetry?</a:t>
            </a:r>
            <a:endParaRPr lang="en-US" sz="2400" b="1" dirty="0">
              <a:solidFill>
                <a:srgbClr val="CCFFCC"/>
              </a:solidFill>
              <a:latin typeface="Cambria"/>
              <a:cs typeface="Cambria"/>
            </a:endParaRPr>
          </a:p>
        </p:txBody>
      </p:sp>
      <p:sp>
        <p:nvSpPr>
          <p:cNvPr id="16" name="TextBox 15"/>
          <p:cNvSpPr txBox="1"/>
          <p:nvPr/>
        </p:nvSpPr>
        <p:spPr>
          <a:xfrm>
            <a:off x="6131560" y="2315038"/>
            <a:ext cx="1351638"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ISAIAH </a:t>
            </a:r>
            <a:endParaRPr lang="en-US" sz="2400" b="1" dirty="0">
              <a:solidFill>
                <a:srgbClr val="FFFF00"/>
              </a:solidFill>
              <a:latin typeface="Cambria"/>
              <a:cs typeface="Cambria"/>
            </a:endParaRPr>
          </a:p>
        </p:txBody>
      </p:sp>
      <p:sp>
        <p:nvSpPr>
          <p:cNvPr id="17" name="TextBox 16"/>
          <p:cNvSpPr txBox="1"/>
          <p:nvPr/>
        </p:nvSpPr>
        <p:spPr>
          <a:xfrm>
            <a:off x="2856095" y="2687130"/>
            <a:ext cx="894857"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38:8</a:t>
            </a:r>
            <a:endParaRPr lang="en-US" sz="2400" b="1" dirty="0">
              <a:solidFill>
                <a:srgbClr val="FFFF00"/>
              </a:solidFill>
              <a:latin typeface="Cambria"/>
              <a:cs typeface="Cambria"/>
            </a:endParaRPr>
          </a:p>
        </p:txBody>
      </p:sp>
      <p:sp>
        <p:nvSpPr>
          <p:cNvPr id="18" name="TextBox 17"/>
          <p:cNvSpPr txBox="1"/>
          <p:nvPr/>
        </p:nvSpPr>
        <p:spPr>
          <a:xfrm>
            <a:off x="4656951" y="2687130"/>
            <a:ext cx="1062390"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104:</a:t>
            </a:r>
            <a:r>
              <a:rPr lang="en-US" sz="2400" b="1" dirty="0">
                <a:solidFill>
                  <a:srgbClr val="FFFF00"/>
                </a:solidFill>
                <a:latin typeface="Cambria"/>
                <a:cs typeface="Cambria"/>
              </a:rPr>
              <a:t>3</a:t>
            </a:r>
          </a:p>
        </p:txBody>
      </p:sp>
      <p:sp>
        <p:nvSpPr>
          <p:cNvPr id="19" name="TextBox 18"/>
          <p:cNvSpPr txBox="1"/>
          <p:nvPr/>
        </p:nvSpPr>
        <p:spPr>
          <a:xfrm>
            <a:off x="6680627" y="2687130"/>
            <a:ext cx="1062390"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40:12</a:t>
            </a:r>
            <a:endParaRPr lang="en-US" sz="2400" b="1" dirty="0">
              <a:solidFill>
                <a:srgbClr val="FFFF00"/>
              </a:solidFill>
              <a:latin typeface="Cambria"/>
              <a:cs typeface="Cambria"/>
            </a:endParaRPr>
          </a:p>
        </p:txBody>
      </p:sp>
      <p:sp>
        <p:nvSpPr>
          <p:cNvPr id="20" name="TextBox 19"/>
          <p:cNvSpPr txBox="1"/>
          <p:nvPr/>
        </p:nvSpPr>
        <p:spPr>
          <a:xfrm>
            <a:off x="4820492" y="3301195"/>
            <a:ext cx="1062390"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93:1</a:t>
            </a:r>
            <a:endParaRPr lang="en-US" sz="2400" b="1" dirty="0">
              <a:solidFill>
                <a:srgbClr val="FFFF00"/>
              </a:solidFill>
              <a:latin typeface="Cambria"/>
              <a:cs typeface="Cambria"/>
            </a:endParaRPr>
          </a:p>
        </p:txBody>
      </p:sp>
      <p:sp>
        <p:nvSpPr>
          <p:cNvPr id="21" name="TextBox 20"/>
          <p:cNvSpPr txBox="1"/>
          <p:nvPr/>
        </p:nvSpPr>
        <p:spPr>
          <a:xfrm>
            <a:off x="4812924" y="3673287"/>
            <a:ext cx="1062390"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96:10</a:t>
            </a:r>
            <a:endParaRPr lang="en-US" sz="2400" b="1" dirty="0">
              <a:solidFill>
                <a:srgbClr val="FFFF00"/>
              </a:solidFill>
              <a:latin typeface="Cambria"/>
              <a:cs typeface="Cambria"/>
            </a:endParaRPr>
          </a:p>
        </p:txBody>
      </p:sp>
      <p:sp>
        <p:nvSpPr>
          <p:cNvPr id="22" name="TextBox 21"/>
          <p:cNvSpPr txBox="1"/>
          <p:nvPr/>
        </p:nvSpPr>
        <p:spPr>
          <a:xfrm>
            <a:off x="4623527" y="4056972"/>
            <a:ext cx="1062390"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104:5</a:t>
            </a:r>
            <a:endParaRPr lang="en-US" sz="2400" b="1" dirty="0">
              <a:solidFill>
                <a:srgbClr val="FFFF00"/>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15"/>
                                        </p:tgtEl>
                                        <p:attrNameLst>
                                          <p:attrName>style.visibility</p:attrName>
                                        </p:attrNameLst>
                                      </p:cBhvr>
                                      <p:to>
                                        <p:strVal val="visible"/>
                                      </p:to>
                                    </p:set>
                                    <p:anim calcmode="discrete" valueType="clr">
                                      <p:cBhvr override="childStyle">
                                        <p:cTn id="7" dur="80"/>
                                        <p:tgtEl>
                                          <p:spTgt spid="1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5"/>
                                        </p:tgtEl>
                                        <p:attrNameLst>
                                          <p:attrName>fillcolor</p:attrName>
                                        </p:attrNameLst>
                                      </p:cBhvr>
                                      <p:tavLst>
                                        <p:tav tm="0">
                                          <p:val>
                                            <p:clrVal>
                                              <a:schemeClr val="accent2"/>
                                            </p:clrVal>
                                          </p:val>
                                        </p:tav>
                                        <p:tav tm="50000">
                                          <p:val>
                                            <p:clrVal>
                                              <a:schemeClr val="hlink"/>
                                            </p:clrVal>
                                          </p:val>
                                        </p:tav>
                                      </p:tavLst>
                                    </p:anim>
                                    <p:set>
                                      <p:cBhvr>
                                        <p:cTn id="9" dur="80"/>
                                        <p:tgtEl>
                                          <p:spTgt spid="15"/>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2000"/>
                                        <p:tgtEl>
                                          <p:spTgt spid="9"/>
                                        </p:tgtEl>
                                      </p:cBhvr>
                                    </p:animEffect>
                                  </p:childTnLst>
                                </p:cTn>
                              </p:par>
                            </p:childTnLst>
                          </p:cTn>
                        </p:par>
                        <p:par>
                          <p:cTn id="15" fill="hold">
                            <p:stCondLst>
                              <p:cond delay="2000"/>
                            </p:stCondLst>
                            <p:childTnLst>
                              <p:par>
                                <p:cTn id="16" presetID="10" presetClass="entr" presetSubtype="0"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2000"/>
                                        <p:tgtEl>
                                          <p:spTgt spid="10"/>
                                        </p:tgtEl>
                                      </p:cBhvr>
                                    </p:animEffect>
                                  </p:childTnLst>
                                </p:cTn>
                              </p:par>
                            </p:childTnLst>
                          </p:cTn>
                        </p:par>
                        <p:par>
                          <p:cTn id="19" fill="hold">
                            <p:stCondLst>
                              <p:cond delay="4000"/>
                            </p:stCondLst>
                            <p:childTnLst>
                              <p:par>
                                <p:cTn id="20" presetID="10" presetClass="entr" presetSubtype="0"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20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20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20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20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2000"/>
                                        <p:tgtEl>
                                          <p:spTgt spid="20"/>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1"/>
                                        </p:tgtEl>
                                        <p:attrNameLst>
                                          <p:attrName>style.visibility</p:attrName>
                                        </p:attrNameLst>
                                      </p:cBhvr>
                                      <p:to>
                                        <p:strVal val="visible"/>
                                      </p:to>
                                    </p:set>
                                    <p:animEffect transition="in" filter="fade">
                                      <p:cBhvr>
                                        <p:cTn id="45" dur="2000"/>
                                        <p:tgtEl>
                                          <p:spTgt spid="21"/>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fade">
                                      <p:cBhvr>
                                        <p:cTn id="48"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5" grpId="0"/>
      <p:bldP spid="16" grpId="0"/>
      <p:bldP spid="17" grpId="0"/>
      <p:bldP spid="18" grpId="0"/>
      <p:bldP spid="19" grpId="0"/>
      <p:bldP spid="20" grpId="0"/>
      <p:bldP spid="21" grpId="0"/>
      <p:bldP spid="22" grpId="0"/>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1.	What Kind Of Passage Is This?</a:t>
            </a:r>
            <a:endParaRPr lang="en-US" sz="2400" b="1" dirty="0">
              <a:latin typeface="Cambria"/>
              <a:cs typeface="Cambria"/>
            </a:endParaRPr>
          </a:p>
        </p:txBody>
      </p:sp>
      <p:sp>
        <p:nvSpPr>
          <p:cNvPr id="6" name="TextBox 5"/>
          <p:cNvSpPr txBox="1"/>
          <p:nvPr/>
        </p:nvSpPr>
        <p:spPr>
          <a:xfrm>
            <a:off x="501346" y="1447408"/>
            <a:ext cx="4155604" cy="461665"/>
          </a:xfrm>
          <a:prstGeom prst="rect">
            <a:avLst/>
          </a:prstGeom>
          <a:noFill/>
        </p:spPr>
        <p:txBody>
          <a:bodyPr wrap="square" rtlCol="0">
            <a:spAutoFit/>
          </a:bodyPr>
          <a:lstStyle/>
          <a:p>
            <a:pPr algn="just"/>
            <a:r>
              <a:rPr lang="en-US" sz="2400" b="1" dirty="0" smtClean="0">
                <a:latin typeface="Cambria"/>
                <a:cs typeface="Cambria"/>
              </a:rPr>
              <a:t>(Type of literature – genre)</a:t>
            </a:r>
            <a:endParaRPr lang="en-US" sz="2400" b="1" dirty="0">
              <a:latin typeface="Cambria"/>
              <a:cs typeface="Cambria"/>
            </a:endParaRPr>
          </a:p>
        </p:txBody>
      </p:sp>
      <p:sp>
        <p:nvSpPr>
          <p:cNvPr id="8" name="TextBox 7"/>
          <p:cNvSpPr txBox="1"/>
          <p:nvPr/>
        </p:nvSpPr>
        <p:spPr>
          <a:xfrm>
            <a:off x="501346" y="1909073"/>
            <a:ext cx="4155604"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Is it history?</a:t>
            </a:r>
            <a:endParaRPr lang="en-US" sz="2400" b="1" dirty="0">
              <a:solidFill>
                <a:srgbClr val="CCFFCC"/>
              </a:solidFill>
              <a:latin typeface="Cambria"/>
              <a:cs typeface="Cambria"/>
            </a:endParaRPr>
          </a:p>
        </p:txBody>
      </p:sp>
      <p:sp>
        <p:nvSpPr>
          <p:cNvPr id="15" name="TextBox 14"/>
          <p:cNvSpPr txBox="1"/>
          <p:nvPr/>
        </p:nvSpPr>
        <p:spPr>
          <a:xfrm>
            <a:off x="501346" y="2314203"/>
            <a:ext cx="2135503"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Is it poetry?</a:t>
            </a:r>
            <a:endParaRPr lang="en-US" sz="2400" b="1" dirty="0">
              <a:solidFill>
                <a:srgbClr val="CCFFCC"/>
              </a:solidFill>
              <a:latin typeface="Cambria"/>
              <a:cs typeface="Cambria"/>
            </a:endParaRPr>
          </a:p>
        </p:txBody>
      </p:sp>
      <p:sp>
        <p:nvSpPr>
          <p:cNvPr id="23" name="TextBox 22"/>
          <p:cNvSpPr txBox="1"/>
          <p:nvPr/>
        </p:nvSpPr>
        <p:spPr>
          <a:xfrm>
            <a:off x="501346" y="2721123"/>
            <a:ext cx="2640424"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Is it prophecy?</a:t>
            </a:r>
            <a:endParaRPr lang="en-US" sz="2400" b="1" dirty="0">
              <a:solidFill>
                <a:srgbClr val="CCFFCC"/>
              </a:solidFill>
              <a:latin typeface="Cambria"/>
              <a:cs typeface="Cambria"/>
            </a:endParaRPr>
          </a:p>
        </p:txBody>
      </p:sp>
      <p:sp>
        <p:nvSpPr>
          <p:cNvPr id="24" name="TextBox 23"/>
          <p:cNvSpPr txBox="1"/>
          <p:nvPr/>
        </p:nvSpPr>
        <p:spPr>
          <a:xfrm>
            <a:off x="3141770" y="2753970"/>
            <a:ext cx="2354332"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Foretell</a:t>
            </a:r>
            <a:endParaRPr lang="en-US" sz="2400" b="1" dirty="0">
              <a:solidFill>
                <a:srgbClr val="FFFF00"/>
              </a:solidFill>
              <a:latin typeface="Cambria"/>
              <a:cs typeface="Cambria"/>
            </a:endParaRPr>
          </a:p>
        </p:txBody>
      </p:sp>
      <p:sp>
        <p:nvSpPr>
          <p:cNvPr id="25" name="TextBox 24"/>
          <p:cNvSpPr txBox="1"/>
          <p:nvPr/>
        </p:nvSpPr>
        <p:spPr>
          <a:xfrm>
            <a:off x="5548234" y="2753970"/>
            <a:ext cx="2354332"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Forth-tell</a:t>
            </a:r>
            <a:endParaRPr lang="en-US" sz="2400" b="1" dirty="0">
              <a:solidFill>
                <a:srgbClr val="FFFF00"/>
              </a:solidFill>
              <a:latin typeface="Cambria"/>
              <a:cs typeface="Cambria"/>
            </a:endParaRPr>
          </a:p>
        </p:txBody>
      </p:sp>
      <p:sp>
        <p:nvSpPr>
          <p:cNvPr id="26" name="TextBox 25"/>
          <p:cNvSpPr txBox="1"/>
          <p:nvPr/>
        </p:nvSpPr>
        <p:spPr>
          <a:xfrm>
            <a:off x="5979159" y="3215635"/>
            <a:ext cx="2354332"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MICAH 3:9-12</a:t>
            </a:r>
            <a:endParaRPr lang="en-US" sz="2400" b="1" dirty="0">
              <a:solidFill>
                <a:srgbClr val="FFFF00"/>
              </a:solidFill>
              <a:latin typeface="Cambria"/>
              <a:cs typeface="Cambria"/>
            </a:endParaRPr>
          </a:p>
        </p:txBody>
      </p:sp>
      <p:sp>
        <p:nvSpPr>
          <p:cNvPr id="27" name="TextBox 26"/>
          <p:cNvSpPr txBox="1"/>
          <p:nvPr/>
        </p:nvSpPr>
        <p:spPr>
          <a:xfrm>
            <a:off x="3479784" y="3215635"/>
            <a:ext cx="2354332"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MICAH 4:1-5</a:t>
            </a:r>
            <a:endParaRPr lang="en-US" sz="2400" b="1" dirty="0">
              <a:solidFill>
                <a:srgbClr val="FFFF00"/>
              </a:solidFill>
              <a:latin typeface="Cambria"/>
              <a:cs typeface="Cambria"/>
            </a:endParaRPr>
          </a:p>
        </p:txBody>
      </p:sp>
      <p:sp>
        <p:nvSpPr>
          <p:cNvPr id="28" name="Oval 27"/>
          <p:cNvSpPr/>
          <p:nvPr/>
        </p:nvSpPr>
        <p:spPr>
          <a:xfrm>
            <a:off x="2930091" y="3677300"/>
            <a:ext cx="2904025" cy="757513"/>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b="1" dirty="0" smtClean="0">
                <a:solidFill>
                  <a:schemeClr val="bg1"/>
                </a:solidFill>
                <a:latin typeface="Cambria"/>
                <a:cs typeface="Cambria"/>
              </a:rPr>
              <a:t>Prophet’s </a:t>
            </a:r>
          </a:p>
          <a:p>
            <a:pPr algn="ctr"/>
            <a:r>
              <a:rPr lang="en-US" sz="2200" b="1" dirty="0" smtClean="0">
                <a:solidFill>
                  <a:schemeClr val="bg1"/>
                </a:solidFill>
                <a:latin typeface="Cambria"/>
                <a:cs typeface="Cambria"/>
              </a:rPr>
              <a:t>own day</a:t>
            </a:r>
            <a:endParaRPr lang="en-US" sz="2200" b="1" dirty="0">
              <a:solidFill>
                <a:schemeClr val="bg1"/>
              </a:solidFill>
              <a:latin typeface="Cambria"/>
              <a:cs typeface="Cambria"/>
            </a:endParaRPr>
          </a:p>
        </p:txBody>
      </p:sp>
      <p:sp>
        <p:nvSpPr>
          <p:cNvPr id="29" name="Oval 28"/>
          <p:cNvSpPr/>
          <p:nvPr/>
        </p:nvSpPr>
        <p:spPr>
          <a:xfrm>
            <a:off x="2762976" y="4587213"/>
            <a:ext cx="3553988" cy="757513"/>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b="1" i="1" u="sng" dirty="0" smtClean="0">
                <a:solidFill>
                  <a:schemeClr val="bg1"/>
                </a:solidFill>
                <a:latin typeface="Cambria"/>
                <a:cs typeface="Cambria"/>
              </a:rPr>
              <a:t>Beyond</a:t>
            </a:r>
            <a:r>
              <a:rPr lang="en-US" sz="2200" b="1" i="1" dirty="0" smtClean="0">
                <a:solidFill>
                  <a:schemeClr val="bg1"/>
                </a:solidFill>
                <a:latin typeface="Cambria"/>
                <a:cs typeface="Cambria"/>
              </a:rPr>
              <a:t> </a:t>
            </a:r>
            <a:r>
              <a:rPr lang="en-US" sz="2200" b="1" dirty="0" smtClean="0">
                <a:solidFill>
                  <a:schemeClr val="bg1"/>
                </a:solidFill>
                <a:latin typeface="Cambria"/>
                <a:cs typeface="Cambria"/>
              </a:rPr>
              <a:t>prophet’s </a:t>
            </a:r>
            <a:endParaRPr lang="en-US" sz="2200" b="1" dirty="0">
              <a:solidFill>
                <a:schemeClr val="bg1"/>
              </a:solidFill>
              <a:latin typeface="Cambria"/>
              <a:cs typeface="Cambria"/>
            </a:endParaRPr>
          </a:p>
          <a:p>
            <a:pPr algn="ctr"/>
            <a:r>
              <a:rPr lang="en-US" sz="2200" b="1" dirty="0" smtClean="0">
                <a:solidFill>
                  <a:schemeClr val="bg1"/>
                </a:solidFill>
                <a:latin typeface="Cambria"/>
                <a:cs typeface="Cambria"/>
              </a:rPr>
              <a:t>own day</a:t>
            </a:r>
            <a:endParaRPr lang="en-US" sz="2200" b="1" dirty="0">
              <a:solidFill>
                <a:schemeClr val="bg1"/>
              </a:solidFill>
              <a:latin typeface="Cambria"/>
              <a:cs typeface="Cambria"/>
            </a:endParaRPr>
          </a:p>
        </p:txBody>
      </p:sp>
      <p:sp>
        <p:nvSpPr>
          <p:cNvPr id="30" name="Oval 29"/>
          <p:cNvSpPr/>
          <p:nvPr/>
        </p:nvSpPr>
        <p:spPr>
          <a:xfrm>
            <a:off x="2714835" y="5508266"/>
            <a:ext cx="3794937" cy="757513"/>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b="1" dirty="0" smtClean="0">
                <a:solidFill>
                  <a:schemeClr val="bg1"/>
                </a:solidFill>
                <a:latin typeface="Cambria"/>
                <a:cs typeface="Cambria"/>
              </a:rPr>
              <a:t>Messiah’s coming</a:t>
            </a:r>
          </a:p>
        </p:txBody>
      </p:sp>
      <p:grpSp>
        <p:nvGrpSpPr>
          <p:cNvPr id="37" name="Group 36"/>
          <p:cNvGrpSpPr/>
          <p:nvPr/>
        </p:nvGrpSpPr>
        <p:grpSpPr>
          <a:xfrm>
            <a:off x="1519352" y="5508266"/>
            <a:ext cx="6383214" cy="757513"/>
            <a:chOff x="1519352" y="5508266"/>
            <a:chExt cx="6383214" cy="757513"/>
          </a:xfrm>
        </p:grpSpPr>
        <p:grpSp>
          <p:nvGrpSpPr>
            <p:cNvPr id="35" name="Group 34"/>
            <p:cNvGrpSpPr/>
            <p:nvPr/>
          </p:nvGrpSpPr>
          <p:grpSpPr>
            <a:xfrm>
              <a:off x="1519352" y="5508266"/>
              <a:ext cx="6383214" cy="757513"/>
              <a:chOff x="1519352" y="5508266"/>
              <a:chExt cx="6383214" cy="757513"/>
            </a:xfrm>
          </p:grpSpPr>
          <p:sp>
            <p:nvSpPr>
              <p:cNvPr id="31" name="Oval 30"/>
              <p:cNvSpPr/>
              <p:nvPr/>
            </p:nvSpPr>
            <p:spPr>
              <a:xfrm>
                <a:off x="1519352" y="5508266"/>
                <a:ext cx="2234994" cy="757513"/>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b="1" dirty="0" smtClean="0">
                    <a:solidFill>
                      <a:schemeClr val="bg1"/>
                    </a:solidFill>
                    <a:latin typeface="Cambria"/>
                    <a:cs typeface="Cambria"/>
                  </a:rPr>
                  <a:t>First</a:t>
                </a:r>
              </a:p>
              <a:p>
                <a:pPr algn="ctr"/>
                <a:r>
                  <a:rPr lang="en-US" sz="2200" b="1" dirty="0" smtClean="0">
                    <a:solidFill>
                      <a:schemeClr val="bg1"/>
                    </a:solidFill>
                    <a:latin typeface="Cambria"/>
                    <a:cs typeface="Cambria"/>
                  </a:rPr>
                  <a:t>Coming</a:t>
                </a:r>
                <a:endParaRPr lang="en-US" sz="2200" b="1" dirty="0">
                  <a:solidFill>
                    <a:schemeClr val="bg1"/>
                  </a:solidFill>
                  <a:latin typeface="Cambria"/>
                  <a:cs typeface="Cambria"/>
                </a:endParaRPr>
              </a:p>
            </p:txBody>
          </p:sp>
          <p:sp>
            <p:nvSpPr>
              <p:cNvPr id="32" name="Oval 31"/>
              <p:cNvSpPr/>
              <p:nvPr/>
            </p:nvSpPr>
            <p:spPr>
              <a:xfrm>
                <a:off x="5667572" y="5508266"/>
                <a:ext cx="2234994" cy="757513"/>
              </a:xfrm>
              <a:prstGeom prst="ellipse">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200" b="1" dirty="0" smtClean="0">
                    <a:solidFill>
                      <a:schemeClr val="bg1"/>
                    </a:solidFill>
                    <a:latin typeface="Cambria"/>
                    <a:cs typeface="Cambria"/>
                  </a:rPr>
                  <a:t>Second</a:t>
                </a:r>
              </a:p>
              <a:p>
                <a:pPr algn="ctr"/>
                <a:r>
                  <a:rPr lang="en-US" sz="2200" b="1" dirty="0" smtClean="0">
                    <a:solidFill>
                      <a:schemeClr val="bg1"/>
                    </a:solidFill>
                    <a:latin typeface="Cambria"/>
                    <a:cs typeface="Cambria"/>
                  </a:rPr>
                  <a:t>Coming</a:t>
                </a:r>
                <a:endParaRPr lang="en-US" sz="2200" b="1" dirty="0">
                  <a:solidFill>
                    <a:schemeClr val="bg1"/>
                  </a:solidFill>
                  <a:latin typeface="Cambria"/>
                  <a:cs typeface="Cambria"/>
                </a:endParaRPr>
              </a:p>
            </p:txBody>
          </p:sp>
          <p:cxnSp>
            <p:nvCxnSpPr>
              <p:cNvPr id="34" name="Straight Connector 33"/>
              <p:cNvCxnSpPr>
                <a:stCxn id="31" idx="6"/>
                <a:endCxn id="32" idx="2"/>
              </p:cNvCxnSpPr>
              <p:nvPr/>
            </p:nvCxnSpPr>
            <p:spPr>
              <a:xfrm>
                <a:off x="3754346" y="5887023"/>
                <a:ext cx="1913226" cy="1588"/>
              </a:xfrm>
              <a:prstGeom prst="line">
                <a:avLst/>
              </a:prstGeom>
              <a:ln w="50800">
                <a:solidFill>
                  <a:srgbClr val="FFFF00"/>
                </a:solidFill>
              </a:ln>
            </p:spPr>
            <p:style>
              <a:lnRef idx="2">
                <a:schemeClr val="accent1"/>
              </a:lnRef>
              <a:fillRef idx="0">
                <a:schemeClr val="accent1"/>
              </a:fillRef>
              <a:effectRef idx="1">
                <a:schemeClr val="accent1"/>
              </a:effectRef>
              <a:fontRef idx="minor">
                <a:schemeClr val="tx1"/>
              </a:fontRef>
            </p:style>
          </p:cxnSp>
        </p:grpSp>
        <p:sp>
          <p:nvSpPr>
            <p:cNvPr id="36" name="Rectangle 35"/>
            <p:cNvSpPr/>
            <p:nvPr/>
          </p:nvSpPr>
          <p:spPr>
            <a:xfrm>
              <a:off x="4370357" y="5709517"/>
              <a:ext cx="572036" cy="35470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23"/>
                                        </p:tgtEl>
                                        <p:attrNameLst>
                                          <p:attrName>style.visibility</p:attrName>
                                        </p:attrNameLst>
                                      </p:cBhvr>
                                      <p:to>
                                        <p:strVal val="visible"/>
                                      </p:to>
                                    </p:set>
                                    <p:anim calcmode="discrete" valueType="clr">
                                      <p:cBhvr override="childStyle">
                                        <p:cTn id="7" dur="80"/>
                                        <p:tgtEl>
                                          <p:spTgt spid="23"/>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3"/>
                                        </p:tgtEl>
                                        <p:attrNameLst>
                                          <p:attrName>fillcolor</p:attrName>
                                        </p:attrNameLst>
                                      </p:cBhvr>
                                      <p:tavLst>
                                        <p:tav tm="0">
                                          <p:val>
                                            <p:clrVal>
                                              <a:schemeClr val="accent2"/>
                                            </p:clrVal>
                                          </p:val>
                                        </p:tav>
                                        <p:tav tm="50000">
                                          <p:val>
                                            <p:clrVal>
                                              <a:schemeClr val="hlink"/>
                                            </p:clrVal>
                                          </p:val>
                                        </p:tav>
                                      </p:tavLst>
                                    </p:anim>
                                    <p:set>
                                      <p:cBhvr>
                                        <p:cTn id="9" dur="80"/>
                                        <p:tgtEl>
                                          <p:spTgt spid="23"/>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fade">
                                      <p:cBhvr>
                                        <p:cTn id="14" dur="2000"/>
                                        <p:tgtEl>
                                          <p:spTgt spid="24"/>
                                        </p:tgtEl>
                                      </p:cBhvr>
                                    </p:animEffect>
                                  </p:childTnLst>
                                </p:cTn>
                              </p:par>
                            </p:childTnLst>
                          </p:cTn>
                        </p:par>
                        <p:par>
                          <p:cTn id="15" fill="hold">
                            <p:stCondLst>
                              <p:cond delay="2000"/>
                            </p:stCondLst>
                            <p:childTnLst>
                              <p:par>
                                <p:cTn id="16" presetID="10" presetClass="entr" presetSubtype="0" fill="hold" grpId="0" nodeType="after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fade">
                                      <p:cBhvr>
                                        <p:cTn id="18" dur="2000"/>
                                        <p:tgtEl>
                                          <p:spTgt spid="2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fade">
                                      <p:cBhvr>
                                        <p:cTn id="23" dur="2000"/>
                                        <p:tgtEl>
                                          <p:spTgt spid="26"/>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fade">
                                      <p:cBhvr>
                                        <p:cTn id="28" dur="2000"/>
                                        <p:tgtEl>
                                          <p:spTgt spid="27"/>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fade">
                                      <p:cBhvr>
                                        <p:cTn id="33" dur="2000"/>
                                        <p:tgtEl>
                                          <p:spTgt spid="28"/>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29"/>
                                        </p:tgtEl>
                                        <p:attrNameLst>
                                          <p:attrName>style.visibility</p:attrName>
                                        </p:attrNameLst>
                                      </p:cBhvr>
                                      <p:to>
                                        <p:strVal val="visible"/>
                                      </p:to>
                                    </p:set>
                                    <p:animEffect transition="in" filter="fade">
                                      <p:cBhvr>
                                        <p:cTn id="38" dur="2000"/>
                                        <p:tgtEl>
                                          <p:spTgt spid="29"/>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fade">
                                      <p:cBhvr>
                                        <p:cTn id="43" dur="2000"/>
                                        <p:tgtEl>
                                          <p:spTgt spid="30"/>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xit" presetSubtype="0" fill="hold" grpId="1" nodeType="clickEffect">
                                  <p:stCondLst>
                                    <p:cond delay="0"/>
                                  </p:stCondLst>
                                  <p:childTnLst>
                                    <p:animEffect transition="out" filter="fade">
                                      <p:cBhvr>
                                        <p:cTn id="47" dur="2000"/>
                                        <p:tgtEl>
                                          <p:spTgt spid="30"/>
                                        </p:tgtEl>
                                      </p:cBhvr>
                                    </p:animEffect>
                                    <p:set>
                                      <p:cBhvr>
                                        <p:cTn id="48" dur="1" fill="hold">
                                          <p:stCondLst>
                                            <p:cond delay="1999"/>
                                          </p:stCondLst>
                                        </p:cTn>
                                        <p:tgtEl>
                                          <p:spTgt spid="30"/>
                                        </p:tgtEl>
                                        <p:attrNameLst>
                                          <p:attrName>style.visibility</p:attrName>
                                        </p:attrNameLst>
                                      </p:cBhvr>
                                      <p:to>
                                        <p:strVal val="hidden"/>
                                      </p:to>
                                    </p:set>
                                  </p:childTnLst>
                                </p:cTn>
                              </p:par>
                              <p:par>
                                <p:cTn id="49" presetID="10" presetClass="entr" presetSubtype="0" fill="hold" nodeType="withEffect">
                                  <p:stCondLst>
                                    <p:cond delay="0"/>
                                  </p:stCondLst>
                                  <p:childTnLst>
                                    <p:set>
                                      <p:cBhvr>
                                        <p:cTn id="50" dur="1" fill="hold">
                                          <p:stCondLst>
                                            <p:cond delay="0"/>
                                          </p:stCondLst>
                                        </p:cTn>
                                        <p:tgtEl>
                                          <p:spTgt spid="37"/>
                                        </p:tgtEl>
                                        <p:attrNameLst>
                                          <p:attrName>style.visibility</p:attrName>
                                        </p:attrNameLst>
                                      </p:cBhvr>
                                      <p:to>
                                        <p:strVal val="visible"/>
                                      </p:to>
                                    </p:set>
                                    <p:animEffect transition="in" filter="fade">
                                      <p:cBhvr>
                                        <p:cTn id="51" dur="20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27" grpId="0"/>
      <p:bldP spid="28" grpId="0" animBg="1"/>
      <p:bldP spid="29" grpId="0" animBg="1"/>
      <p:bldP spid="30" grpId="0" animBg="1"/>
      <p:bldP spid="30" grpId="1" animBg="1"/>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1.	What Kind Of Passage Is This?</a:t>
            </a:r>
            <a:endParaRPr lang="en-US" sz="2400" b="1" dirty="0">
              <a:latin typeface="Cambria"/>
              <a:cs typeface="Cambria"/>
            </a:endParaRPr>
          </a:p>
        </p:txBody>
      </p:sp>
      <p:sp>
        <p:nvSpPr>
          <p:cNvPr id="6" name="TextBox 5"/>
          <p:cNvSpPr txBox="1"/>
          <p:nvPr/>
        </p:nvSpPr>
        <p:spPr>
          <a:xfrm>
            <a:off x="501346" y="1447408"/>
            <a:ext cx="4155604" cy="461665"/>
          </a:xfrm>
          <a:prstGeom prst="rect">
            <a:avLst/>
          </a:prstGeom>
          <a:noFill/>
        </p:spPr>
        <p:txBody>
          <a:bodyPr wrap="square" rtlCol="0">
            <a:spAutoFit/>
          </a:bodyPr>
          <a:lstStyle/>
          <a:p>
            <a:pPr algn="just"/>
            <a:r>
              <a:rPr lang="en-US" sz="2400" b="1" dirty="0" smtClean="0">
                <a:latin typeface="Cambria"/>
                <a:cs typeface="Cambria"/>
              </a:rPr>
              <a:t>(Type of literature – genre)</a:t>
            </a:r>
            <a:endParaRPr lang="en-US" sz="2400" b="1" dirty="0">
              <a:latin typeface="Cambria"/>
              <a:cs typeface="Cambria"/>
            </a:endParaRPr>
          </a:p>
        </p:txBody>
      </p:sp>
      <p:sp>
        <p:nvSpPr>
          <p:cNvPr id="8" name="TextBox 7"/>
          <p:cNvSpPr txBox="1"/>
          <p:nvPr/>
        </p:nvSpPr>
        <p:spPr>
          <a:xfrm>
            <a:off x="501346" y="1909073"/>
            <a:ext cx="4155604"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Is it history?</a:t>
            </a:r>
            <a:endParaRPr lang="en-US" sz="2400" b="1" dirty="0">
              <a:solidFill>
                <a:srgbClr val="CCFFCC"/>
              </a:solidFill>
              <a:latin typeface="Cambria"/>
              <a:cs typeface="Cambria"/>
            </a:endParaRPr>
          </a:p>
        </p:txBody>
      </p:sp>
      <p:sp>
        <p:nvSpPr>
          <p:cNvPr id="15" name="TextBox 14"/>
          <p:cNvSpPr txBox="1"/>
          <p:nvPr/>
        </p:nvSpPr>
        <p:spPr>
          <a:xfrm>
            <a:off x="501346" y="2292305"/>
            <a:ext cx="2135503"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Is it poetry?</a:t>
            </a:r>
            <a:endParaRPr lang="en-US" sz="2400" b="1" dirty="0">
              <a:solidFill>
                <a:srgbClr val="CCFFCC"/>
              </a:solidFill>
              <a:latin typeface="Cambria"/>
              <a:cs typeface="Cambria"/>
            </a:endParaRPr>
          </a:p>
        </p:txBody>
      </p:sp>
      <p:sp>
        <p:nvSpPr>
          <p:cNvPr id="24" name="TextBox 23"/>
          <p:cNvSpPr txBox="1"/>
          <p:nvPr/>
        </p:nvSpPr>
        <p:spPr>
          <a:xfrm>
            <a:off x="3141770" y="2753970"/>
            <a:ext cx="2354332"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Foretell</a:t>
            </a:r>
            <a:endParaRPr lang="en-US" sz="2400" b="1" dirty="0">
              <a:solidFill>
                <a:srgbClr val="FFFF00"/>
              </a:solidFill>
              <a:latin typeface="Cambria"/>
              <a:cs typeface="Cambria"/>
            </a:endParaRPr>
          </a:p>
        </p:txBody>
      </p:sp>
      <p:sp>
        <p:nvSpPr>
          <p:cNvPr id="25" name="TextBox 24"/>
          <p:cNvSpPr txBox="1"/>
          <p:nvPr/>
        </p:nvSpPr>
        <p:spPr>
          <a:xfrm>
            <a:off x="5548234" y="2753970"/>
            <a:ext cx="2354332"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Forth-tell</a:t>
            </a:r>
            <a:endParaRPr lang="en-US" sz="2400" b="1" dirty="0">
              <a:solidFill>
                <a:srgbClr val="FFFF00"/>
              </a:solidFill>
              <a:latin typeface="Cambria"/>
              <a:cs typeface="Cambria"/>
            </a:endParaRPr>
          </a:p>
        </p:txBody>
      </p:sp>
      <p:sp>
        <p:nvSpPr>
          <p:cNvPr id="26" name="TextBox 25"/>
          <p:cNvSpPr txBox="1"/>
          <p:nvPr/>
        </p:nvSpPr>
        <p:spPr>
          <a:xfrm>
            <a:off x="5979159" y="3215635"/>
            <a:ext cx="2354332"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MICAH 3:9-12</a:t>
            </a:r>
            <a:endParaRPr lang="en-US" sz="2400" b="1" dirty="0">
              <a:solidFill>
                <a:srgbClr val="FFFF00"/>
              </a:solidFill>
              <a:latin typeface="Cambria"/>
              <a:cs typeface="Cambria"/>
            </a:endParaRPr>
          </a:p>
        </p:txBody>
      </p:sp>
      <p:sp>
        <p:nvSpPr>
          <p:cNvPr id="27" name="TextBox 26"/>
          <p:cNvSpPr txBox="1"/>
          <p:nvPr/>
        </p:nvSpPr>
        <p:spPr>
          <a:xfrm>
            <a:off x="3479784" y="3215635"/>
            <a:ext cx="2354332"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MICAH 4:1-5</a:t>
            </a:r>
            <a:endParaRPr lang="en-US" sz="2400" b="1" dirty="0">
              <a:solidFill>
                <a:srgbClr val="FFFF00"/>
              </a:solidFill>
              <a:latin typeface="Cambria"/>
              <a:cs typeface="Cambria"/>
            </a:endParaRPr>
          </a:p>
        </p:txBody>
      </p:sp>
      <p:sp>
        <p:nvSpPr>
          <p:cNvPr id="21" name="TextBox 20"/>
          <p:cNvSpPr txBox="1"/>
          <p:nvPr/>
        </p:nvSpPr>
        <p:spPr>
          <a:xfrm>
            <a:off x="653745" y="3677300"/>
            <a:ext cx="8270219" cy="1200328"/>
          </a:xfrm>
          <a:prstGeom prst="rect">
            <a:avLst/>
          </a:prstGeom>
          <a:noFill/>
        </p:spPr>
        <p:txBody>
          <a:bodyPr wrap="square" rtlCol="0">
            <a:spAutoFit/>
          </a:bodyPr>
          <a:lstStyle/>
          <a:p>
            <a:pPr algn="just"/>
            <a:r>
              <a:rPr lang="en-US" sz="2400" b="1" dirty="0" smtClean="0">
                <a:latin typeface="Cambria"/>
                <a:cs typeface="Cambria"/>
              </a:rPr>
              <a:t>** What is the context? Who was the prophet? Who were the hearers? What was happening in the world around him at that time? </a:t>
            </a:r>
            <a:endParaRPr lang="en-US" sz="2400" b="1" dirty="0">
              <a:latin typeface="Cambria"/>
              <a:cs typeface="Cambria"/>
            </a:endParaRPr>
          </a:p>
        </p:txBody>
      </p:sp>
      <p:sp>
        <p:nvSpPr>
          <p:cNvPr id="22" name="TextBox 21"/>
          <p:cNvSpPr txBox="1"/>
          <p:nvPr/>
        </p:nvSpPr>
        <p:spPr>
          <a:xfrm>
            <a:off x="653745" y="5030028"/>
            <a:ext cx="8270219" cy="1200328"/>
          </a:xfrm>
          <a:prstGeom prst="rect">
            <a:avLst/>
          </a:prstGeom>
          <a:noFill/>
        </p:spPr>
        <p:txBody>
          <a:bodyPr wrap="square" rtlCol="0">
            <a:spAutoFit/>
          </a:bodyPr>
          <a:lstStyle/>
          <a:p>
            <a:pPr algn="just"/>
            <a:r>
              <a:rPr lang="en-US" sz="2400" b="1" dirty="0" smtClean="0">
                <a:latin typeface="Cambria"/>
                <a:cs typeface="Cambria"/>
              </a:rPr>
              <a:t>** What was the relevance of the prophecy to the prophet’s own day?  Is there an “immediate” and a “future” fulfillment?</a:t>
            </a:r>
            <a:endParaRPr lang="en-US" sz="2400" b="1" dirty="0">
              <a:latin typeface="Cambria"/>
              <a:cs typeface="Cambria"/>
            </a:endParaRPr>
          </a:p>
        </p:txBody>
      </p:sp>
      <p:sp>
        <p:nvSpPr>
          <p:cNvPr id="14" name="TextBox 13"/>
          <p:cNvSpPr txBox="1"/>
          <p:nvPr/>
        </p:nvSpPr>
        <p:spPr>
          <a:xfrm>
            <a:off x="501346" y="2721123"/>
            <a:ext cx="2640424"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Is it prophecy?</a:t>
            </a:r>
            <a:endParaRPr lang="en-US" sz="2400" b="1" dirty="0">
              <a:solidFill>
                <a:srgbClr val="CCFFCC"/>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20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1.	What Kind Of Passage Is This?</a:t>
            </a:r>
            <a:endParaRPr lang="en-US" sz="2400" b="1" dirty="0">
              <a:latin typeface="Cambria"/>
              <a:cs typeface="Cambria"/>
            </a:endParaRPr>
          </a:p>
        </p:txBody>
      </p:sp>
      <p:sp>
        <p:nvSpPr>
          <p:cNvPr id="6" name="TextBox 5"/>
          <p:cNvSpPr txBox="1"/>
          <p:nvPr/>
        </p:nvSpPr>
        <p:spPr>
          <a:xfrm>
            <a:off x="501346" y="1447408"/>
            <a:ext cx="4155604" cy="461665"/>
          </a:xfrm>
          <a:prstGeom prst="rect">
            <a:avLst/>
          </a:prstGeom>
          <a:noFill/>
        </p:spPr>
        <p:txBody>
          <a:bodyPr wrap="square" rtlCol="0">
            <a:spAutoFit/>
          </a:bodyPr>
          <a:lstStyle/>
          <a:p>
            <a:pPr algn="just"/>
            <a:r>
              <a:rPr lang="en-US" sz="2400" b="1" dirty="0" smtClean="0">
                <a:latin typeface="Cambria"/>
                <a:cs typeface="Cambria"/>
              </a:rPr>
              <a:t>(Type of literature – genre)</a:t>
            </a:r>
            <a:endParaRPr lang="en-US" sz="2400" b="1" dirty="0">
              <a:latin typeface="Cambria"/>
              <a:cs typeface="Cambria"/>
            </a:endParaRPr>
          </a:p>
        </p:txBody>
      </p:sp>
      <p:sp>
        <p:nvSpPr>
          <p:cNvPr id="8" name="TextBox 7"/>
          <p:cNvSpPr txBox="1"/>
          <p:nvPr/>
        </p:nvSpPr>
        <p:spPr>
          <a:xfrm>
            <a:off x="501346" y="1909073"/>
            <a:ext cx="4155604"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Is it history?</a:t>
            </a:r>
            <a:endParaRPr lang="en-US" sz="2400" b="1" dirty="0">
              <a:solidFill>
                <a:srgbClr val="CCFFCC"/>
              </a:solidFill>
              <a:latin typeface="Cambria"/>
              <a:cs typeface="Cambria"/>
            </a:endParaRPr>
          </a:p>
        </p:txBody>
      </p:sp>
      <p:sp>
        <p:nvSpPr>
          <p:cNvPr id="15" name="TextBox 14"/>
          <p:cNvSpPr txBox="1"/>
          <p:nvPr/>
        </p:nvSpPr>
        <p:spPr>
          <a:xfrm>
            <a:off x="501346" y="2292305"/>
            <a:ext cx="2135503"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Is it poetry?</a:t>
            </a:r>
            <a:endParaRPr lang="en-US" sz="2400" b="1" dirty="0">
              <a:solidFill>
                <a:srgbClr val="CCFFCC"/>
              </a:solidFill>
              <a:latin typeface="Cambria"/>
              <a:cs typeface="Cambria"/>
            </a:endParaRPr>
          </a:p>
        </p:txBody>
      </p:sp>
      <p:sp>
        <p:nvSpPr>
          <p:cNvPr id="24" name="TextBox 23"/>
          <p:cNvSpPr txBox="1"/>
          <p:nvPr/>
        </p:nvSpPr>
        <p:spPr>
          <a:xfrm>
            <a:off x="3141770" y="2753970"/>
            <a:ext cx="2354332"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Foretell</a:t>
            </a:r>
            <a:endParaRPr lang="en-US" sz="2400" b="1" dirty="0">
              <a:solidFill>
                <a:srgbClr val="FFFF00"/>
              </a:solidFill>
              <a:latin typeface="Cambria"/>
              <a:cs typeface="Cambria"/>
            </a:endParaRPr>
          </a:p>
        </p:txBody>
      </p:sp>
      <p:sp>
        <p:nvSpPr>
          <p:cNvPr id="25" name="TextBox 24"/>
          <p:cNvSpPr txBox="1"/>
          <p:nvPr/>
        </p:nvSpPr>
        <p:spPr>
          <a:xfrm>
            <a:off x="5548234" y="2753970"/>
            <a:ext cx="2354332"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Forth-tell</a:t>
            </a:r>
            <a:endParaRPr lang="en-US" sz="2400" b="1" dirty="0">
              <a:solidFill>
                <a:srgbClr val="FFFF00"/>
              </a:solidFill>
              <a:latin typeface="Cambria"/>
              <a:cs typeface="Cambria"/>
            </a:endParaRPr>
          </a:p>
        </p:txBody>
      </p:sp>
      <p:sp>
        <p:nvSpPr>
          <p:cNvPr id="26" name="TextBox 25"/>
          <p:cNvSpPr txBox="1"/>
          <p:nvPr/>
        </p:nvSpPr>
        <p:spPr>
          <a:xfrm>
            <a:off x="5979159" y="3215635"/>
            <a:ext cx="2354332"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MICAH 3:9-12</a:t>
            </a:r>
            <a:endParaRPr lang="en-US" sz="2400" b="1" dirty="0">
              <a:solidFill>
                <a:srgbClr val="FFFF00"/>
              </a:solidFill>
              <a:latin typeface="Cambria"/>
              <a:cs typeface="Cambria"/>
            </a:endParaRPr>
          </a:p>
        </p:txBody>
      </p:sp>
      <p:sp>
        <p:nvSpPr>
          <p:cNvPr id="27" name="TextBox 26"/>
          <p:cNvSpPr txBox="1"/>
          <p:nvPr/>
        </p:nvSpPr>
        <p:spPr>
          <a:xfrm>
            <a:off x="3479784" y="3215635"/>
            <a:ext cx="2354332" cy="461665"/>
          </a:xfrm>
          <a:prstGeom prst="rect">
            <a:avLst/>
          </a:prstGeom>
          <a:noFill/>
        </p:spPr>
        <p:txBody>
          <a:bodyPr wrap="square" rtlCol="0">
            <a:spAutoFit/>
          </a:bodyPr>
          <a:lstStyle/>
          <a:p>
            <a:pPr algn="just"/>
            <a:r>
              <a:rPr lang="en-US" sz="2400" b="1" dirty="0" smtClean="0">
                <a:solidFill>
                  <a:srgbClr val="FFFF00"/>
                </a:solidFill>
                <a:latin typeface="Cambria"/>
                <a:cs typeface="Cambria"/>
              </a:rPr>
              <a:t>MICAH 4:1-5</a:t>
            </a:r>
            <a:endParaRPr lang="en-US" sz="2400" b="1" dirty="0">
              <a:solidFill>
                <a:srgbClr val="FFFF00"/>
              </a:solidFill>
              <a:latin typeface="Cambria"/>
              <a:cs typeface="Cambria"/>
            </a:endParaRPr>
          </a:p>
        </p:txBody>
      </p:sp>
      <p:sp>
        <p:nvSpPr>
          <p:cNvPr id="21" name="TextBox 20"/>
          <p:cNvSpPr txBox="1"/>
          <p:nvPr/>
        </p:nvSpPr>
        <p:spPr>
          <a:xfrm>
            <a:off x="653745" y="3677300"/>
            <a:ext cx="8270219" cy="461665"/>
          </a:xfrm>
          <a:prstGeom prst="rect">
            <a:avLst/>
          </a:prstGeom>
          <a:noFill/>
        </p:spPr>
        <p:txBody>
          <a:bodyPr wrap="square" rtlCol="0">
            <a:spAutoFit/>
          </a:bodyPr>
          <a:lstStyle/>
          <a:p>
            <a:pPr algn="just"/>
            <a:r>
              <a:rPr lang="en-US" sz="2400" b="1" dirty="0" smtClean="0">
                <a:latin typeface="Cambria"/>
                <a:cs typeface="Cambria"/>
              </a:rPr>
              <a:t>** Is the prophecy conditional? (cf. JEREMIAH 26:17-19) </a:t>
            </a:r>
            <a:endParaRPr lang="en-US" sz="2400" b="1" dirty="0">
              <a:latin typeface="Cambria"/>
              <a:cs typeface="Cambria"/>
            </a:endParaRPr>
          </a:p>
        </p:txBody>
      </p:sp>
      <p:sp>
        <p:nvSpPr>
          <p:cNvPr id="22" name="TextBox 21"/>
          <p:cNvSpPr txBox="1"/>
          <p:nvPr/>
        </p:nvSpPr>
        <p:spPr>
          <a:xfrm>
            <a:off x="653745" y="4366840"/>
            <a:ext cx="8270219" cy="830997"/>
          </a:xfrm>
          <a:prstGeom prst="rect">
            <a:avLst/>
          </a:prstGeom>
          <a:noFill/>
        </p:spPr>
        <p:txBody>
          <a:bodyPr wrap="square" rtlCol="0">
            <a:spAutoFit/>
          </a:bodyPr>
          <a:lstStyle/>
          <a:p>
            <a:pPr algn="just"/>
            <a:r>
              <a:rPr lang="en-US" sz="2400" b="1" dirty="0" smtClean="0">
                <a:latin typeface="Cambria"/>
                <a:cs typeface="Cambria"/>
              </a:rPr>
              <a:t>** Is the language figurative or to be taken literally?</a:t>
            </a:r>
          </a:p>
          <a:p>
            <a:pPr algn="just"/>
            <a:r>
              <a:rPr lang="en-US" sz="2400" b="1" dirty="0" smtClean="0">
                <a:latin typeface="Cambria"/>
                <a:cs typeface="Cambria"/>
              </a:rPr>
              <a:t>     (Example: ISAIAH 11:6-9)</a:t>
            </a:r>
            <a:endParaRPr lang="en-US" sz="2400" b="1" dirty="0">
              <a:latin typeface="Cambria"/>
              <a:cs typeface="Cambria"/>
            </a:endParaRPr>
          </a:p>
        </p:txBody>
      </p:sp>
      <p:sp>
        <p:nvSpPr>
          <p:cNvPr id="33" name="TextBox 32"/>
          <p:cNvSpPr txBox="1"/>
          <p:nvPr/>
        </p:nvSpPr>
        <p:spPr>
          <a:xfrm>
            <a:off x="653745" y="5372536"/>
            <a:ext cx="8270219" cy="830997"/>
          </a:xfrm>
          <a:prstGeom prst="rect">
            <a:avLst/>
          </a:prstGeom>
          <a:noFill/>
        </p:spPr>
        <p:txBody>
          <a:bodyPr wrap="square" rtlCol="0">
            <a:spAutoFit/>
          </a:bodyPr>
          <a:lstStyle/>
          <a:p>
            <a:pPr algn="just"/>
            <a:r>
              <a:rPr lang="en-US" sz="2400" b="1" dirty="0" smtClean="0">
                <a:latin typeface="Cambria"/>
                <a:cs typeface="Cambria"/>
              </a:rPr>
              <a:t>** </a:t>
            </a:r>
            <a:r>
              <a:rPr lang="en-US" sz="2400" b="1" i="1" dirty="0" smtClean="0">
                <a:latin typeface="Cambria"/>
                <a:cs typeface="Cambria"/>
              </a:rPr>
              <a:t>How is it understood in the New Testament?</a:t>
            </a:r>
          </a:p>
          <a:p>
            <a:pPr algn="just"/>
            <a:r>
              <a:rPr lang="en-US" sz="2400" b="1" dirty="0" smtClean="0">
                <a:latin typeface="Cambria"/>
                <a:cs typeface="Cambria"/>
              </a:rPr>
              <a:t>     (Example: JOEL 2:28-32; AMOS 9:11-12)</a:t>
            </a:r>
            <a:endParaRPr lang="en-US" sz="2400" b="1" dirty="0">
              <a:latin typeface="Cambria"/>
              <a:cs typeface="Cambria"/>
            </a:endParaRPr>
          </a:p>
        </p:txBody>
      </p:sp>
      <p:sp>
        <p:nvSpPr>
          <p:cNvPr id="16" name="TextBox 15"/>
          <p:cNvSpPr txBox="1"/>
          <p:nvPr/>
        </p:nvSpPr>
        <p:spPr>
          <a:xfrm>
            <a:off x="501346" y="2721123"/>
            <a:ext cx="2640424" cy="461665"/>
          </a:xfrm>
          <a:prstGeom prst="rect">
            <a:avLst/>
          </a:prstGeom>
          <a:noFill/>
        </p:spPr>
        <p:txBody>
          <a:bodyPr wrap="square" rtlCol="0">
            <a:spAutoFit/>
          </a:bodyPr>
          <a:lstStyle/>
          <a:p>
            <a:pPr algn="just">
              <a:buFont typeface="Wingdings" charset="2"/>
              <a:buChar char="Ø"/>
            </a:pPr>
            <a:r>
              <a:rPr lang="en-US" sz="2400" b="1" dirty="0" smtClean="0">
                <a:solidFill>
                  <a:srgbClr val="CCFFCC"/>
                </a:solidFill>
                <a:latin typeface="Cambria"/>
                <a:cs typeface="Cambria"/>
              </a:rPr>
              <a:t> </a:t>
            </a:r>
            <a:r>
              <a:rPr lang="en-US" sz="2400" b="1" i="1" dirty="0" smtClean="0">
                <a:solidFill>
                  <a:srgbClr val="CCFFCC"/>
                </a:solidFill>
                <a:latin typeface="Cambria"/>
                <a:cs typeface="Cambria"/>
              </a:rPr>
              <a:t>Is it prophecy? </a:t>
            </a:r>
            <a:endParaRPr lang="en-US" sz="2400" b="1" dirty="0">
              <a:solidFill>
                <a:srgbClr val="CCFFCC"/>
              </a:solidFill>
              <a:latin typeface="Cambria"/>
              <a:cs typeface="Cambr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20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20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fade">
                                      <p:cBhvr>
                                        <p:cTn id="17" dur="20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33" grpId="0"/>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Screen Shot 2020-09-13 at 6.37.38 AM.png"/>
          <p:cNvPicPr>
            <a:picLocks noChangeAspect="1"/>
          </p:cNvPicPr>
          <p:nvPr/>
        </p:nvPicPr>
        <p:blipFill>
          <a:blip r:embed="rId2"/>
          <a:stretch>
            <a:fillRect/>
          </a:stretch>
        </p:blipFill>
        <p:spPr>
          <a:xfrm>
            <a:off x="2066637" y="1166610"/>
            <a:ext cx="5022272" cy="4514402"/>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Wave 3"/>
          <p:cNvSpPr/>
          <p:nvPr/>
        </p:nvSpPr>
        <p:spPr>
          <a:xfrm>
            <a:off x="1749143" y="155958"/>
            <a:ext cx="5993874" cy="891192"/>
          </a:xfrm>
          <a:prstGeom prst="wave">
            <a:avLst/>
          </a:prstGeom>
          <a:solidFill>
            <a:srgbClr val="149C4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Cambria"/>
                <a:cs typeface="Cambria"/>
              </a:rPr>
              <a:t>General Hermeneutics</a:t>
            </a:r>
            <a:endParaRPr lang="en-US" sz="2400" b="1" dirty="0">
              <a:solidFill>
                <a:schemeClr val="bg1"/>
              </a:solidFill>
              <a:latin typeface="Cambria"/>
              <a:cs typeface="Cambria"/>
            </a:endParaRPr>
          </a:p>
        </p:txBody>
      </p:sp>
      <p:sp>
        <p:nvSpPr>
          <p:cNvPr id="5" name="TextBox 4"/>
          <p:cNvSpPr txBox="1"/>
          <p:nvPr/>
        </p:nvSpPr>
        <p:spPr>
          <a:xfrm>
            <a:off x="0" y="1064176"/>
            <a:ext cx="9144000" cy="461665"/>
          </a:xfrm>
          <a:prstGeom prst="rect">
            <a:avLst/>
          </a:prstGeom>
          <a:noFill/>
        </p:spPr>
        <p:txBody>
          <a:bodyPr wrap="square" rtlCol="0">
            <a:spAutoFit/>
          </a:bodyPr>
          <a:lstStyle/>
          <a:p>
            <a:pPr algn="just"/>
            <a:r>
              <a:rPr lang="en-US" sz="2400" b="1" dirty="0" smtClean="0">
                <a:latin typeface="Cambria"/>
                <a:cs typeface="Cambria"/>
              </a:rPr>
              <a:t>2.	What Is The Context?</a:t>
            </a:r>
            <a:endParaRPr lang="en-US" sz="2400" b="1" dirty="0">
              <a:latin typeface="Cambria"/>
              <a:cs typeface="Cambria"/>
            </a:endParaRPr>
          </a:p>
        </p:txBody>
      </p:sp>
      <p:sp>
        <p:nvSpPr>
          <p:cNvPr id="6" name="TextBox 5"/>
          <p:cNvSpPr txBox="1"/>
          <p:nvPr/>
        </p:nvSpPr>
        <p:spPr>
          <a:xfrm>
            <a:off x="501345" y="1525841"/>
            <a:ext cx="8464755" cy="1569660"/>
          </a:xfrm>
          <a:prstGeom prst="rect">
            <a:avLst/>
          </a:prstGeom>
          <a:noFill/>
        </p:spPr>
        <p:txBody>
          <a:bodyPr wrap="square" rtlCol="0">
            <a:spAutoFit/>
          </a:bodyPr>
          <a:lstStyle/>
          <a:p>
            <a:pPr algn="ctr"/>
            <a:r>
              <a:rPr lang="en-US" sz="2400" b="1" i="1" dirty="0" smtClean="0">
                <a:latin typeface="Cambria"/>
                <a:cs typeface="Cambria"/>
              </a:rPr>
              <a:t>One of the greatest dangers when using the Bible is to take a verse, phrase or passage out of its place within the Bible.</a:t>
            </a:r>
          </a:p>
          <a:p>
            <a:pPr algn="ctr"/>
            <a:endParaRPr lang="en-US" sz="2400" b="1" i="1" dirty="0" smtClean="0">
              <a:latin typeface="Cambria"/>
              <a:cs typeface="Cambria"/>
            </a:endParaRPr>
          </a:p>
          <a:p>
            <a:pPr algn="ctr"/>
            <a:r>
              <a:rPr lang="en-US" sz="2400" b="1" i="1" dirty="0" smtClean="0">
                <a:latin typeface="Cambria"/>
                <a:cs typeface="Cambria"/>
              </a:rPr>
              <a:t>We call this </a:t>
            </a:r>
            <a:r>
              <a:rPr lang="en-US" sz="2400" b="1" i="1" dirty="0" smtClean="0">
                <a:solidFill>
                  <a:srgbClr val="FFFF00"/>
                </a:solidFill>
                <a:latin typeface="Cambria"/>
                <a:cs typeface="Cambria"/>
              </a:rPr>
              <a:t>the context</a:t>
            </a:r>
            <a:r>
              <a:rPr lang="en-US" sz="2400" b="1" i="1" dirty="0" smtClean="0">
                <a:latin typeface="Cambria"/>
                <a:cs typeface="Cambria"/>
              </a:rPr>
              <a:t>.</a:t>
            </a:r>
          </a:p>
        </p:txBody>
      </p:sp>
      <p:sp>
        <p:nvSpPr>
          <p:cNvPr id="15" name="TextBox 14"/>
          <p:cNvSpPr txBox="1"/>
          <p:nvPr/>
        </p:nvSpPr>
        <p:spPr>
          <a:xfrm>
            <a:off x="501345" y="3302525"/>
            <a:ext cx="8464755" cy="1569660"/>
          </a:xfrm>
          <a:prstGeom prst="rect">
            <a:avLst/>
          </a:prstGeom>
          <a:noFill/>
        </p:spPr>
        <p:txBody>
          <a:bodyPr wrap="square" rtlCol="0">
            <a:spAutoFit/>
          </a:bodyPr>
          <a:lstStyle/>
          <a:p>
            <a:pPr algn="ctr"/>
            <a:r>
              <a:rPr lang="en-US" sz="2400" b="1" i="1" dirty="0" smtClean="0">
                <a:latin typeface="Cambria"/>
                <a:cs typeface="Cambria"/>
              </a:rPr>
              <a:t>Every word of the Bible has </a:t>
            </a:r>
            <a:r>
              <a:rPr lang="en-US" sz="2400" b="1" i="1" dirty="0" smtClean="0">
                <a:solidFill>
                  <a:srgbClr val="FFFF00"/>
                </a:solidFill>
                <a:latin typeface="Cambria"/>
                <a:cs typeface="Cambria"/>
              </a:rPr>
              <a:t>three contexts</a:t>
            </a:r>
            <a:r>
              <a:rPr lang="en-US" sz="2400" b="1" i="1" dirty="0" smtClean="0">
                <a:latin typeface="Cambria"/>
                <a:cs typeface="Cambria"/>
              </a:rPr>
              <a:t>.</a:t>
            </a:r>
          </a:p>
          <a:p>
            <a:pPr algn="ctr"/>
            <a:endParaRPr lang="en-US" sz="2400" b="1" i="1" dirty="0" smtClean="0">
              <a:latin typeface="Cambria"/>
              <a:cs typeface="Cambria"/>
            </a:endParaRPr>
          </a:p>
          <a:p>
            <a:pPr algn="ctr"/>
            <a:r>
              <a:rPr lang="en-US" sz="2400" b="1" i="1" dirty="0" smtClean="0">
                <a:latin typeface="Cambria"/>
                <a:cs typeface="Cambria"/>
              </a:rPr>
              <a:t>We may think of these as </a:t>
            </a:r>
            <a:r>
              <a:rPr lang="en-US" sz="2400" b="1" i="1" u="sng" dirty="0" smtClean="0">
                <a:solidFill>
                  <a:srgbClr val="FFFF00"/>
                </a:solidFill>
                <a:latin typeface="Cambria"/>
                <a:cs typeface="Cambria"/>
              </a:rPr>
              <a:t>the room</a:t>
            </a:r>
            <a:r>
              <a:rPr lang="en-US" sz="2400" b="1" i="1" dirty="0" smtClean="0">
                <a:latin typeface="Cambria"/>
                <a:cs typeface="Cambria"/>
              </a:rPr>
              <a:t>, </a:t>
            </a:r>
            <a:r>
              <a:rPr lang="en-US" sz="2400" b="1" i="1" u="sng" dirty="0" smtClean="0">
                <a:solidFill>
                  <a:srgbClr val="FFFF00"/>
                </a:solidFill>
                <a:latin typeface="Cambria"/>
                <a:cs typeface="Cambria"/>
              </a:rPr>
              <a:t>the house</a:t>
            </a:r>
            <a:r>
              <a:rPr lang="en-US" sz="2400" b="1" i="1" dirty="0" smtClean="0">
                <a:latin typeface="Cambria"/>
                <a:cs typeface="Cambria"/>
              </a:rPr>
              <a:t> and </a:t>
            </a:r>
            <a:r>
              <a:rPr lang="en-US" sz="2400" b="1" i="1" u="sng" dirty="0" smtClean="0">
                <a:solidFill>
                  <a:srgbClr val="FFFF00"/>
                </a:solidFill>
                <a:latin typeface="Cambria"/>
                <a:cs typeface="Cambria"/>
              </a:rPr>
              <a:t>the street</a:t>
            </a:r>
            <a:r>
              <a:rPr lang="en-US" sz="2400" b="1" i="1" dirty="0" smtClean="0">
                <a:latin typeface="Cambria"/>
                <a:cs typeface="Cambria"/>
              </a:rPr>
              <a:t> in which the word lives.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1"/>
                                          </p:val>
                                        </p:tav>
                                        <p:tav tm="100000">
                                          <p:val>
                                            <p:strVal val="#ppt_x"/>
                                          </p:val>
                                        </p:tav>
                                      </p:tavLst>
                                    </p:anim>
                                    <p:anim calcmode="lin" valueType="num">
                                      <p:cBhvr>
                                        <p:cTn id="9"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2000"/>
                                        <p:tgtEl>
                                          <p:spTgt spid="6"/>
                                        </p:tgtEl>
                                      </p:cBhvr>
                                    </p:animEffect>
                                  </p:childTnLst>
                                </p:cTn>
                              </p:par>
                            </p:childTnLst>
                          </p:cTn>
                        </p:par>
                        <p:par>
                          <p:cTn id="15" fill="hold">
                            <p:stCondLst>
                              <p:cond delay="2000"/>
                            </p:stCondLst>
                            <p:childTnLst>
                              <p:par>
                                <p:cTn id="16" presetID="10" presetClass="entr" presetSubtype="0" fill="hold" grpId="0" nodeType="afterEffect">
                                  <p:stCondLst>
                                    <p:cond delay="200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8256</TotalTime>
  <Words>996</Words>
  <Application>Microsoft Macintosh PowerPoint</Application>
  <PresentationFormat>On-screen Show (4:3)</PresentationFormat>
  <Paragraphs>119</Paragraphs>
  <Slides>14</Slides>
  <Notes>0</Notes>
  <HiddenSlides>0</HiddenSlides>
  <MMClips>0</MMClips>
  <ScaleCrop>false</ScaleCrop>
  <HeadingPairs>
    <vt:vector size="4" baseType="variant">
      <vt:variant>
        <vt:lpstr>Design Template</vt:lpstr>
      </vt:variant>
      <vt:variant>
        <vt:i4>1</vt:i4>
      </vt:variant>
      <vt:variant>
        <vt:lpstr>Slide Titles</vt:lpstr>
      </vt:variant>
      <vt:variant>
        <vt:i4>14</vt:i4>
      </vt:variant>
    </vt:vector>
  </HeadingPairs>
  <TitlesOfParts>
    <vt:vector size="1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Shalom Church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EnYi Wei</dc:creator>
  <cp:lastModifiedBy>EnYi Wei</cp:lastModifiedBy>
  <cp:revision>70</cp:revision>
  <cp:lastPrinted>2020-11-28T04:52:59Z</cp:lastPrinted>
  <dcterms:created xsi:type="dcterms:W3CDTF">2020-11-28T04:52:13Z</dcterms:created>
  <dcterms:modified xsi:type="dcterms:W3CDTF">2020-11-28T07:34:22Z</dcterms:modified>
</cp:coreProperties>
</file>